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0" r:id="rId2"/>
  </p:sldMasterIdLst>
  <p:notesMasterIdLst>
    <p:notesMasterId r:id="rId34"/>
  </p:notesMasterIdLst>
  <p:handoutMasterIdLst>
    <p:handoutMasterId r:id="rId35"/>
  </p:handoutMasterIdLst>
  <p:sldIdLst>
    <p:sldId id="257" r:id="rId3"/>
    <p:sldId id="280" r:id="rId4"/>
    <p:sldId id="279" r:id="rId5"/>
    <p:sldId id="258" r:id="rId6"/>
    <p:sldId id="286" r:id="rId7"/>
    <p:sldId id="260" r:id="rId8"/>
    <p:sldId id="262" r:id="rId9"/>
    <p:sldId id="312" r:id="rId10"/>
    <p:sldId id="287" r:id="rId11"/>
    <p:sldId id="289" r:id="rId12"/>
    <p:sldId id="290" r:id="rId13"/>
    <p:sldId id="291" r:id="rId14"/>
    <p:sldId id="294" r:id="rId15"/>
    <p:sldId id="293" r:id="rId16"/>
    <p:sldId id="292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311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3969" autoAdjust="0"/>
  </p:normalViewPr>
  <p:slideViewPr>
    <p:cSldViewPr>
      <p:cViewPr>
        <p:scale>
          <a:sx n="60" d="100"/>
          <a:sy n="60" d="100"/>
        </p:scale>
        <p:origin x="1448" y="-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774588-655C-4859-9EFA-B6F30F1804F3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B2ADC08-ADC3-4017-9952-A45BC7C06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319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245F09-C405-4FDE-A5D7-45C0D18DDD4B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BCF92FD-B75D-4E83-BD54-33F1078EA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25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C07DB-C364-4A8B-8822-930FCAE8E560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7DF57-1846-458D-A78B-4F4B56D13A9E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1835D-563C-47ED-8B7B-D0424A9F0D1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F92FD-B75D-4E83-BD54-33F1078EA7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685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63DB2E-5DEE-4ED8-ADD8-FFBAB71BD135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515A5C-1943-4A55-B236-67D43224830A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515A5C-1943-4A55-B236-67D43224830A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F92FD-B75D-4E83-BD54-33F1078EA7F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7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288" y="1976438"/>
            <a:ext cx="2043112" cy="533400"/>
            <a:chOff x="0" y="2000250"/>
            <a:chExt cx="3733800" cy="533400"/>
          </a:xfrm>
        </p:grpSpPr>
        <p:sp>
          <p:nvSpPr>
            <p:cNvPr id="5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8583613" y="1976438"/>
            <a:ext cx="552450" cy="542925"/>
            <a:chOff x="8667750" y="2000250"/>
            <a:chExt cx="476250" cy="542925"/>
          </a:xfrm>
        </p:grpSpPr>
        <p:sp>
          <p:nvSpPr>
            <p:cNvPr id="14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3" name="Rectangle 32"/>
          <p:cNvSpPr>
            <a:spLocks noGrp="1"/>
          </p:cNvSpPr>
          <p:nvPr>
            <p:ph type="title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E089C6D6-A0EF-4089-BEF1-126D5895C17F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26" name="Rectangle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1A658-87C8-4F40-8917-C542CDD78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168E-326D-4AEB-A2B0-B532C1BAFAE5}" type="datetimeFigureOut">
              <a:rPr lang="en-US"/>
              <a:pPr>
                <a:defRPr/>
              </a:pPr>
              <a:t>8/21/2024</a:t>
            </a:fld>
            <a:endParaRPr lang="en-US" sz="12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DB4994-4D94-43F8-9E61-322E2A8E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6B7E-6E74-4A66-A220-1D6EA7BB6930}" type="datetimeFigureOut">
              <a:rPr lang="en-US"/>
              <a:pPr>
                <a:defRPr/>
              </a:pPr>
              <a:t>8/21/2024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B0B293-3DA9-4C5C-8D59-37DA77E07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A098-5811-4894-BE5B-BFEC7AC19E9B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F91E-E068-4E32-AA30-875FE7F30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399B-48EF-45C4-AE23-F57EA5862627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9781-1E65-4E83-B523-D3973EEAC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51AFF-59BE-4E42-897A-A296C3CE1719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141D-8175-454B-8D7B-FB45A67E0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A553-2FD1-45C5-8FDE-BDF008BE6FB9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E2BB-58B4-424B-AE3C-71AE6BD5E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6900-CE65-4EEB-B36A-1720A880BE2D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5AF1-81B4-4988-95A9-E8E213FC1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C5D4-C5D3-429A-87B0-DBE2E1A2D8A5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CB44-1C62-4A49-A5BE-08466B6F1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1E62-9E47-4507-8DAF-C064EB3B2AB1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209E-BFD5-4B9E-BF2B-3D29ABEFE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7BEE-0803-42FF-B491-A8894C65894A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D46B-735F-4BF0-B9DC-5806AB088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4273C2F0-EC50-4954-8652-2FCB31F14A3D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5149FF-F485-4D09-9B6D-BAD5358BF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288C1-D386-4FC9-B99D-43C9E7798193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AA7A-EE27-4BF4-B421-A1176805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z="1200"/>
            </a:lvl1pPr>
            <a:extLst/>
          </a:lstStyle>
          <a:p>
            <a:pPr>
              <a:defRPr/>
            </a:pPr>
            <a:fld id="{1E4341D1-5500-4929-B7F2-C557CA4156FA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EE5E6-8019-483A-8D33-D7070547F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</p:spPr>
        <p:txBody>
          <a:bodyPr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 sz="1200"/>
            </a:lvl1pPr>
            <a:extLst/>
          </a:lstStyle>
          <a:p>
            <a:pPr>
              <a:defRPr/>
            </a:pPr>
            <a:fld id="{7BB1680A-D9D7-4EF8-93A4-DEEA5DBD8C80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2463C7-4A6B-46AA-9BDF-FC538A3B3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73E70A7-3C80-4A40-AAFE-679B544A925F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241DE-4469-4302-B2D3-FD649664C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CE591323-044E-4FD3-B8EC-A134FC5AF669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4229F8-E785-4214-BBCF-FA7563B15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1828800" y="3124200"/>
            <a:ext cx="5105400" cy="1981200"/>
          </a:xfrm>
        </p:spPr>
        <p:txBody>
          <a:bodyPr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998F54E3-EBCE-4891-8801-D4857D286C92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1AD93-C0B5-41B0-9BFE-5152BCA14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TRUE or FALSE?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or FALSE?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D9135E0-7FB1-46A4-9CEF-02D53382FF1E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BB665E-41C6-4A15-97D0-9F8031EC0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  <a:latin typeface="+mn-lt"/>
                <a:cs typeface="+mn-cs"/>
              </a:rPr>
              <a:t>TRUE or FALSE?</a:t>
            </a:r>
          </a:p>
        </p:txBody>
      </p:sp>
      <p:sp>
        <p:nvSpPr>
          <p:cNvPr id="4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lt"/>
                <a:cs typeface="+mn-cs"/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latin typeface="+mn-lt"/>
                <a:cs typeface="+mn-cs"/>
              </a:rPr>
              <a:t>?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354303A4-86CC-40BB-8C59-71B470DAACD0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66CAB0-2E21-425E-8E96-0B790FBE7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tIns="91440" bIns="9144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E.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371600"/>
          </a:xfrm>
        </p:spPr>
        <p:txBody>
          <a:bodyPr/>
          <a:lstStyle>
            <a:lvl1pPr algn="l">
              <a:defRPr i="1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60B9B98F-EB30-4D3F-9274-9F1097FF7B41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20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2C436-9BCE-4207-885A-7170204D76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/>
          <p:cNvCxnSpPr/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/>
          <p:cNvCxnSpPr/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/>
          <p:cNvCxnSpPr>
            <a:stCxn id="10" idx="3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i="1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>
              <a:defRPr/>
            </a:lvl1pPr>
            <a:extLst/>
          </a:lstStyle>
          <a:p>
            <a:pPr>
              <a:defRPr/>
            </a:pPr>
            <a:fld id="{A8BF9019-026F-488D-9BCE-6119DA9A373E}" type="datetimeFigureOut">
              <a:rPr lang="en-US"/>
              <a:pPr>
                <a:defRPr/>
              </a:pPr>
              <a:t>8/21/2024</a:t>
            </a:fld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7580C0-DEF5-44D6-8428-2F244FCA5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1905000"/>
            <a:ext cx="746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8D0051-F59B-442C-97EB-851A48A67ED6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725" cy="323850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5375" y="6151563"/>
            <a:ext cx="428625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rebuchet MS" pitchFamily="34" charset="0"/>
              </a:defRPr>
            </a:lvl1pPr>
          </a:lstStyle>
          <a:p>
            <a:pPr>
              <a:defRPr/>
            </a:pPr>
            <a:fld id="{C336F4A7-4DEB-4C3C-B5EC-8FBA2732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11113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32" name="Group 35"/>
          <p:cNvGrpSpPr>
            <a:grpSpLocks/>
          </p:cNvGrpSpPr>
          <p:nvPr/>
        </p:nvGrpSpPr>
        <p:grpSpPr bwMode="auto">
          <a:xfrm>
            <a:off x="8583613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AE57E-3472-45D7-9A8C-FE4BC4DDD99E}" type="datetimeFigureOut">
              <a:rPr lang="en-US"/>
              <a:pPr>
                <a:defRPr/>
              </a:pPr>
              <a:t>8/21/2024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1D1D752-EF8D-428E-BE94-93CDDBDED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20" r:id="rId12"/>
    <p:sldLayoutId id="21474838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who-invented-telepho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iki.aalto.fi/pages/viewpage.action?pageId=1482943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24730583-FF41-1969-3478-589C94B2B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5898"/>
            <a:ext cx="9144000" cy="2428875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6" name="Rectangle 24"/>
          <p:cNvSpPr>
            <a:spLocks noGrp="1"/>
          </p:cNvSpPr>
          <p:nvPr>
            <p:ph type="ctrTitle"/>
          </p:nvPr>
        </p:nvSpPr>
        <p:spPr>
          <a:xfrm>
            <a:off x="0" y="609600"/>
            <a:ext cx="8458200" cy="1066800"/>
          </a:xfrm>
        </p:spPr>
        <p:txBody>
          <a:bodyPr/>
          <a:lstStyle/>
          <a:p>
            <a:pPr algn="r" eaLnBrk="1" hangingPunct="1"/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Pengolahan</a:t>
            </a:r>
            <a:r>
              <a:rPr lang="en-US" altLang="en-US" dirty="0"/>
              <a:t> </a:t>
            </a:r>
            <a:r>
              <a:rPr lang="en-US" altLang="en-US" dirty="0" err="1"/>
              <a:t>Sinyal</a:t>
            </a:r>
            <a:r>
              <a:rPr lang="en-US" altLang="en-US" dirty="0"/>
              <a:t> Digital</a:t>
            </a:r>
          </a:p>
        </p:txBody>
      </p:sp>
      <p:sp>
        <p:nvSpPr>
          <p:cNvPr id="18447" name="Rectangle 25"/>
          <p:cNvSpPr>
            <a:spLocks noGrp="1"/>
          </p:cNvSpPr>
          <p:nvPr>
            <p:ph type="subTitle" idx="1"/>
          </p:nvPr>
        </p:nvSpPr>
        <p:spPr>
          <a:xfrm>
            <a:off x="3886200" y="1905000"/>
            <a:ext cx="4572000" cy="1066800"/>
          </a:xfrm>
        </p:spPr>
        <p:txBody>
          <a:bodyPr/>
          <a:lstStyle/>
          <a:p>
            <a:pPr algn="r" eaLnBrk="1" hangingPunct="1"/>
            <a:r>
              <a:rPr lang="en-US" dirty="0" err="1">
                <a:solidFill>
                  <a:schemeClr val="tx1"/>
                </a:solidFill>
              </a:rPr>
              <a:t>bersama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algn="r" eaLnBrk="1" hangingPunct="1"/>
            <a:r>
              <a:rPr lang="en-US" dirty="0">
                <a:solidFill>
                  <a:schemeClr val="tx1"/>
                </a:solidFill>
              </a:rPr>
              <a:t>Tri Budi Santoso</a:t>
            </a:r>
          </a:p>
        </p:txBody>
      </p:sp>
      <p:sp>
        <p:nvSpPr>
          <p:cNvPr id="18450" name="TextBox 1"/>
          <p:cNvSpPr txBox="1">
            <a:spLocks noChangeArrowheads="1"/>
          </p:cNvSpPr>
          <p:nvPr/>
        </p:nvSpPr>
        <p:spPr bwMode="auto">
          <a:xfrm>
            <a:off x="228600" y="5486400"/>
            <a:ext cx="55114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Lab. Multimedia Comm., 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Gedung </a:t>
            </a:r>
            <a:r>
              <a:rPr lang="en-US" sz="2400" dirty="0" err="1">
                <a:solidFill>
                  <a:schemeClr val="bg1"/>
                </a:solidFill>
              </a:rPr>
              <a:t>Pasca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Sarjana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Terapan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err="1">
                <a:solidFill>
                  <a:schemeClr val="bg1"/>
                </a:solidFill>
              </a:rPr>
              <a:t>Politeknik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Elektronika</a:t>
            </a:r>
            <a:r>
              <a:rPr lang="en-US" sz="2400" dirty="0">
                <a:solidFill>
                  <a:schemeClr val="bg1"/>
                </a:solidFill>
              </a:rPr>
              <a:t> Negeri Surabaya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's face&#10;&#10;Description automatically generated">
            <a:extLst>
              <a:ext uri="{FF2B5EF4-FFF2-40B4-BE49-F238E27FC236}">
                <a16:creationId xmlns:a16="http://schemas.microsoft.com/office/drawing/2014/main" id="{E9F87D98-33A2-CDCF-80A0-D778D300E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r="1" b="1"/>
          <a:stretch/>
        </p:blipFill>
        <p:spPr>
          <a:xfrm>
            <a:off x="0" y="1282"/>
            <a:ext cx="9143980" cy="6856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528CB-D04E-9200-B988-EF7832765BFC}"/>
              </a:ext>
            </a:extLst>
          </p:cNvPr>
          <p:cNvSpPr txBox="1"/>
          <p:nvPr/>
        </p:nvSpPr>
        <p:spPr>
          <a:xfrm>
            <a:off x="2286000" y="152400"/>
            <a:ext cx="6553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Pengolah</a:t>
            </a:r>
            <a:r>
              <a:rPr lang="en-ID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Wicara</a:t>
            </a:r>
            <a:endParaRPr lang="en-ID" sz="4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9A2A9-F844-C90F-BB28-5296A70EF4B9}"/>
              </a:ext>
            </a:extLst>
          </p:cNvPr>
          <p:cNvSpPr txBox="1"/>
          <p:nvPr/>
        </p:nvSpPr>
        <p:spPr>
          <a:xfrm>
            <a:off x="990600" y="3657600"/>
            <a:ext cx="8153400" cy="2985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apa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sinyal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Wicara</a:t>
            </a:r>
            <a:endParaRPr lang="en-ID" sz="2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Teknologi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Komunikasi</a:t>
            </a:r>
            <a:endParaRPr lang="en-ID" sz="2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Memahami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Teknologi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Sinyal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Wicara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Aplikasinya</a:t>
            </a:r>
            <a:endParaRPr lang="en-ID" sz="2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Pengembangan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Teknologi</a:t>
            </a:r>
            <a:r>
              <a:rPr lang="en-ID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Speech Recognition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Lunak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Pengolah</a:t>
            </a:r>
            <a:r>
              <a:rPr lang="en-US" sz="2800" kern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endParaRPr lang="en-ID" sz="2800" kern="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258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70D7E-E550-DCA3-DDF4-E656A092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29" y="964345"/>
            <a:ext cx="8012171" cy="2312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7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0.1. Ada </a:t>
            </a:r>
            <a:r>
              <a:rPr lang="en-US" sz="7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apa</a:t>
            </a:r>
            <a:r>
              <a:rPr lang="en-US" sz="7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dengan</a:t>
            </a:r>
            <a:r>
              <a:rPr lang="en-US" sz="7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sinyal</a:t>
            </a:r>
            <a:r>
              <a:rPr lang="en-US" sz="7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00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Wicara</a:t>
            </a:r>
            <a:r>
              <a:rPr lang="en-US" sz="700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?</a:t>
            </a:r>
            <a:endParaRPr lang="en-US" sz="700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E1D07-EA1A-8C22-98D1-4CFCBF8B5F4B}"/>
              </a:ext>
            </a:extLst>
          </p:cNvPr>
          <p:cNvSpPr txBox="1"/>
          <p:nvPr/>
        </p:nvSpPr>
        <p:spPr>
          <a:xfrm>
            <a:off x="685800" y="3429000"/>
            <a:ext cx="8189781" cy="275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Wicara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adalah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mode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utama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kita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di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suatu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</a:rPr>
              <a:t>komunikasi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wicara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unggul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transmisi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wicara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unggul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268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A2A0-045D-713F-9E75-FCA071C1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54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0.2. </a:t>
            </a:r>
            <a:r>
              <a:rPr lang="en-ID" sz="5400" i="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Teknologi</a:t>
            </a:r>
            <a:r>
              <a:rPr lang="en-ID" sz="54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ID" sz="5400" i="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Komunikasi</a:t>
            </a:r>
            <a:endParaRPr lang="en-ID" sz="5400" i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D6156-DD24-1E36-F033-6AA74020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01356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F630A-3D5D-F307-10FE-7D403BB4D70B}"/>
              </a:ext>
            </a:extLst>
          </p:cNvPr>
          <p:cNvSpPr txBox="1"/>
          <p:nvPr/>
        </p:nvSpPr>
        <p:spPr>
          <a:xfrm>
            <a:off x="381000" y="4052753"/>
            <a:ext cx="80772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Telegraf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telah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dimanfaatkan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sejak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1838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kode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morse).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Telephone di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1849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Radio </a:t>
            </a:r>
            <a:r>
              <a:rPr lang="en-US" sz="24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transmisi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(1900)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Mobile Phone (1990),…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makin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cepat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ID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1747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67F4-53FF-C709-456F-BBBB9D0A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457200"/>
          </a:xfrm>
        </p:spPr>
        <p:txBody>
          <a:bodyPr/>
          <a:lstStyle/>
          <a:p>
            <a:r>
              <a:rPr lang="en-US" sz="3200" i="0" dirty="0"/>
              <a:t>2010-sampai </a:t>
            </a:r>
            <a:r>
              <a:rPr lang="en-US" sz="3200" i="0" dirty="0" err="1"/>
              <a:t>sekarang</a:t>
            </a:r>
            <a:r>
              <a:rPr lang="en-US" sz="3200" i="0" dirty="0"/>
              <a:t>…</a:t>
            </a:r>
            <a:endParaRPr lang="en-ID" sz="3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6E226-6982-D2CD-40AB-C6623212B3B9}"/>
              </a:ext>
            </a:extLst>
          </p:cNvPr>
          <p:cNvGrpSpPr/>
          <p:nvPr/>
        </p:nvGrpSpPr>
        <p:grpSpPr>
          <a:xfrm>
            <a:off x="5807788" y="1486228"/>
            <a:ext cx="3336212" cy="2197679"/>
            <a:chOff x="5807788" y="1992868"/>
            <a:chExt cx="3336212" cy="21976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9CD6D8-8F2E-84F7-E57D-E987142B9183}"/>
                </a:ext>
              </a:extLst>
            </p:cNvPr>
            <p:cNvSpPr txBox="1"/>
            <p:nvPr/>
          </p:nvSpPr>
          <p:spPr>
            <a:xfrm>
              <a:off x="6400800" y="1992868"/>
              <a:ext cx="1905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Consumer Drone </a:t>
              </a:r>
              <a:endParaRPr lang="en-ID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 descr="A drone with four propellers&#10;&#10;Description automatically generated">
              <a:extLst>
                <a:ext uri="{FF2B5EF4-FFF2-40B4-BE49-F238E27FC236}">
                  <a16:creationId xmlns:a16="http://schemas.microsoft.com/office/drawing/2014/main" id="{18DE4F9F-5507-1748-2CFB-D28F437C5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88" y="2327859"/>
              <a:ext cx="3336212" cy="18626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9BF411-E67F-13DA-F98C-6DB5DBD7EC88}"/>
              </a:ext>
            </a:extLst>
          </p:cNvPr>
          <p:cNvGrpSpPr/>
          <p:nvPr/>
        </p:nvGrpSpPr>
        <p:grpSpPr>
          <a:xfrm>
            <a:off x="76200" y="4190547"/>
            <a:ext cx="3200400" cy="2523060"/>
            <a:chOff x="76200" y="4190547"/>
            <a:chExt cx="3200400" cy="2523060"/>
          </a:xfrm>
        </p:grpSpPr>
        <p:pic>
          <p:nvPicPr>
            <p:cNvPr id="7" name="Picture 6" descr="A couple of smart watches&#10;&#10;Description automatically generated">
              <a:extLst>
                <a:ext uri="{FF2B5EF4-FFF2-40B4-BE49-F238E27FC236}">
                  <a16:creationId xmlns:a16="http://schemas.microsoft.com/office/drawing/2014/main" id="{F8D62785-0083-4CF8-70F4-E0E890F87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190547"/>
              <a:ext cx="2302588" cy="2523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D6DA7B-DA68-7AA8-95E8-91B980CCBBE9}"/>
                </a:ext>
              </a:extLst>
            </p:cNvPr>
            <p:cNvSpPr txBox="1"/>
            <p:nvPr/>
          </p:nvSpPr>
          <p:spPr>
            <a:xfrm>
              <a:off x="1600200" y="4343400"/>
              <a:ext cx="1676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Wearable Tech Smart Watch </a:t>
              </a:r>
              <a:endParaRPr lang="en-ID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6B3C01-4124-96A6-0901-F4371D6D45CA}"/>
              </a:ext>
            </a:extLst>
          </p:cNvPr>
          <p:cNvGrpSpPr/>
          <p:nvPr/>
        </p:nvGrpSpPr>
        <p:grpSpPr>
          <a:xfrm>
            <a:off x="3774222" y="4534436"/>
            <a:ext cx="5217378" cy="2133600"/>
            <a:chOff x="3774222" y="4534436"/>
            <a:chExt cx="5217378" cy="2133600"/>
          </a:xfrm>
        </p:grpSpPr>
        <p:pic>
          <p:nvPicPr>
            <p:cNvPr id="3" name="Picture 2" descr="A group of electronic devices&#10;&#10;Description automatically generated">
              <a:extLst>
                <a:ext uri="{FF2B5EF4-FFF2-40B4-BE49-F238E27FC236}">
                  <a16:creationId xmlns:a16="http://schemas.microsoft.com/office/drawing/2014/main" id="{D990AB66-5F7E-C2BC-B80D-D0B8D9EF6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222" y="4534436"/>
              <a:ext cx="5217378" cy="2133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078ABC-F33D-05C4-6F6A-8AC9F38FEB99}"/>
                </a:ext>
              </a:extLst>
            </p:cNvPr>
            <p:cNvSpPr txBox="1"/>
            <p:nvPr/>
          </p:nvSpPr>
          <p:spPr>
            <a:xfrm>
              <a:off x="3889863" y="4816500"/>
              <a:ext cx="1905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Smart Speaker </a:t>
              </a:r>
              <a:endParaRPr lang="en-ID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FC37C1-550B-0B13-60C4-C835D080C519}"/>
              </a:ext>
            </a:extLst>
          </p:cNvPr>
          <p:cNvGrpSpPr/>
          <p:nvPr/>
        </p:nvGrpSpPr>
        <p:grpSpPr>
          <a:xfrm>
            <a:off x="228600" y="1779360"/>
            <a:ext cx="2326339" cy="1787510"/>
            <a:chOff x="228600" y="2286000"/>
            <a:chExt cx="2326339" cy="17875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EE9D25-6B36-CC80-9667-80E79E42D873}"/>
                </a:ext>
              </a:extLst>
            </p:cNvPr>
            <p:cNvSpPr txBox="1"/>
            <p:nvPr/>
          </p:nvSpPr>
          <p:spPr>
            <a:xfrm>
              <a:off x="228600" y="2286000"/>
              <a:ext cx="1981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Messenger Apps</a:t>
              </a:r>
              <a:endParaRPr lang="en-ID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phone screen&#10;&#10;Description automatically generated">
              <a:extLst>
                <a:ext uri="{FF2B5EF4-FFF2-40B4-BE49-F238E27FC236}">
                  <a16:creationId xmlns:a16="http://schemas.microsoft.com/office/drawing/2014/main" id="{618F612D-4533-E4CC-4460-E8D43305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84" y="2783190"/>
              <a:ext cx="2294255" cy="1290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746F58-10BF-E401-9170-AB407EF159A1}"/>
              </a:ext>
            </a:extLst>
          </p:cNvPr>
          <p:cNvGrpSpPr/>
          <p:nvPr/>
        </p:nvGrpSpPr>
        <p:grpSpPr>
          <a:xfrm>
            <a:off x="2739537" y="914400"/>
            <a:ext cx="3432663" cy="2300399"/>
            <a:chOff x="2739537" y="1421040"/>
            <a:chExt cx="3432663" cy="2300399"/>
          </a:xfrm>
        </p:grpSpPr>
        <p:pic>
          <p:nvPicPr>
            <p:cNvPr id="13" name="Picture 12" descr="A tablet with a keyboard&#10;&#10;Description automatically generated">
              <a:extLst>
                <a:ext uri="{FF2B5EF4-FFF2-40B4-BE49-F238E27FC236}">
                  <a16:creationId xmlns:a16="http://schemas.microsoft.com/office/drawing/2014/main" id="{3B728B35-193E-3D0F-5D6F-0E73A0BB6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537" y="1449484"/>
              <a:ext cx="3068251" cy="2271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378957-5ABD-0E65-A8E2-BCEFD27ABBE9}"/>
                </a:ext>
              </a:extLst>
            </p:cNvPr>
            <p:cNvSpPr txBox="1"/>
            <p:nvPr/>
          </p:nvSpPr>
          <p:spPr>
            <a:xfrm>
              <a:off x="4267200" y="1421040"/>
              <a:ext cx="1905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Comp. Tablet</a:t>
              </a:r>
              <a:endParaRPr lang="en-ID" sz="11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80088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4B27-B6BC-E414-4E47-7FCF77BB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533400"/>
          </a:xfrm>
        </p:spPr>
        <p:txBody>
          <a:bodyPr/>
          <a:lstStyle/>
          <a:p>
            <a:r>
              <a:rPr lang="en-US" sz="2800" i="0" dirty="0"/>
              <a:t>2010-sampai </a:t>
            </a:r>
            <a:r>
              <a:rPr lang="en-US" sz="2800" i="0" dirty="0" err="1"/>
              <a:t>sekarang</a:t>
            </a:r>
            <a:r>
              <a:rPr lang="en-US" sz="2800" i="0" dirty="0"/>
              <a:t>…</a:t>
            </a:r>
            <a:endParaRPr lang="en-ID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B12B99-ED0D-5B64-5C4D-63A5AC18D070}"/>
              </a:ext>
            </a:extLst>
          </p:cNvPr>
          <p:cNvGrpSpPr/>
          <p:nvPr/>
        </p:nvGrpSpPr>
        <p:grpSpPr>
          <a:xfrm>
            <a:off x="582866" y="1000602"/>
            <a:ext cx="7775575" cy="1831271"/>
            <a:chOff x="528166" y="1000602"/>
            <a:chExt cx="7775575" cy="18312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0FA08D-C383-3F5D-8A93-DAD6C51A83E3}"/>
                </a:ext>
              </a:extLst>
            </p:cNvPr>
            <p:cNvSpPr txBox="1"/>
            <p:nvPr/>
          </p:nvSpPr>
          <p:spPr>
            <a:xfrm>
              <a:off x="4724400" y="1000602"/>
              <a:ext cx="3579341" cy="1831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1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Segoe UI" panose="020B0502040204020203" pitchFamily="34" charset="0"/>
                </a:rPr>
                <a:t>Ride-Hailing App: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jasa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transportasi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yang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menggunakan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platform online,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seperti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aplikasi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di smartphone yang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menghubungkan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antara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penumpang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dengan</a:t>
              </a:r>
              <a:r>
                <a:rPr lang="en-US" sz="1800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pengemudi</a:t>
              </a:r>
              <a:r>
                <a:rPr lang="en-US" sz="1800" dirty="0">
                  <a:solidFill>
                    <a:srgbClr val="202124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ID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BDFD82-72B1-843D-B699-2ECAB8BA7C50}"/>
                </a:ext>
              </a:extLst>
            </p:cNvPr>
            <p:cNvGrpSpPr/>
            <p:nvPr/>
          </p:nvGrpSpPr>
          <p:grpSpPr>
            <a:xfrm>
              <a:off x="528166" y="1143019"/>
              <a:ext cx="4120034" cy="1607859"/>
              <a:chOff x="327718" y="1143019"/>
              <a:chExt cx="4120034" cy="1607859"/>
            </a:xfrm>
          </p:grpSpPr>
          <p:pic>
            <p:nvPicPr>
              <p:cNvPr id="13" name="Picture 12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2D0AF35F-5512-3CA1-9806-9B6AFE492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718" y="1570752"/>
                <a:ext cx="1908175" cy="4927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 descr="Blue Bird Indonesia Transportation app">
                <a:extLst>
                  <a:ext uri="{FF2B5EF4-FFF2-40B4-BE49-F238E27FC236}">
                    <a16:creationId xmlns:a16="http://schemas.microsoft.com/office/drawing/2014/main" id="{E83EC983-0FAB-A2A4-C9A6-1AE3007AD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4015" y="1143019"/>
                <a:ext cx="778510" cy="7785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Picture 14" descr="A black and white logo&#10;&#10;Description automatically generated">
                <a:extLst>
                  <a:ext uri="{FF2B5EF4-FFF2-40B4-BE49-F238E27FC236}">
                    <a16:creationId xmlns:a16="http://schemas.microsoft.com/office/drawing/2014/main" id="{0871D60E-A58E-6C36-623F-E6E4B8033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0987" y="1185268"/>
                <a:ext cx="786765" cy="7289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Picture 15" descr="A green logo with white text&#10;&#10;Description automatically generated">
                <a:extLst>
                  <a:ext uri="{FF2B5EF4-FFF2-40B4-BE49-F238E27FC236}">
                    <a16:creationId xmlns:a16="http://schemas.microsoft.com/office/drawing/2014/main" id="{92F567C7-BB4D-A62B-2B58-A3BB7753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750" y="2174933"/>
                <a:ext cx="1486535" cy="5759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Picture 16" descr="A logo of a delivery company&#10;&#10;Description automatically generated">
                <a:extLst>
                  <a:ext uri="{FF2B5EF4-FFF2-40B4-BE49-F238E27FC236}">
                    <a16:creationId xmlns:a16="http://schemas.microsoft.com/office/drawing/2014/main" id="{F0EDF88E-95EB-34FE-C528-803E84F07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5065" y="2174933"/>
                <a:ext cx="1918335" cy="5422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AE7ADE-B5E0-5696-A7CC-ABA6FBB0085A}"/>
              </a:ext>
            </a:extLst>
          </p:cNvPr>
          <p:cNvGrpSpPr/>
          <p:nvPr/>
        </p:nvGrpSpPr>
        <p:grpSpPr>
          <a:xfrm>
            <a:off x="370967" y="3399213"/>
            <a:ext cx="8402066" cy="3230187"/>
            <a:chOff x="370967" y="3399213"/>
            <a:chExt cx="8402066" cy="32301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01674-EB8A-E6A0-AAC8-F7906312B523}"/>
                </a:ext>
              </a:extLst>
            </p:cNvPr>
            <p:cNvSpPr txBox="1"/>
            <p:nvPr/>
          </p:nvSpPr>
          <p:spPr>
            <a:xfrm>
              <a:off x="370967" y="4798129"/>
              <a:ext cx="5801234" cy="18312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1" dirty="0"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Digital Payment:</a:t>
              </a: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r>
                <a:rPr lang="en-US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E-Wallet,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seperti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 OVO,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GoPay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, Dana, Link Aja, Shopee Pay. </a:t>
              </a: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r>
                <a:rPr lang="en-US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Mobile Banking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s</a:t>
              </a: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r>
                <a:rPr lang="en-US" sz="1800" i="1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Kartu</a:t>
              </a:r>
              <a:r>
                <a:rPr lang="en-US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Kredit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misal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 Visa, Mastercard, American Express,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dll</a:t>
              </a:r>
              <a:endPara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r>
                <a:rPr lang="en-US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Internet Banking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</a:rPr>
                <a:t>,  </a:t>
              </a:r>
            </a:p>
            <a:p>
              <a:pPr marL="342900" lvl="0" indent="-342900" algn="just">
                <a:buFont typeface="Symbol" panose="05050102010706020507" pitchFamily="18" charset="2"/>
                <a:buChar char=""/>
              </a:pPr>
              <a:r>
                <a:rPr lang="en-US" sz="1800" i="1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Virtual Account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 </a:t>
              </a:r>
              <a:endParaRPr lang="en-ID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Download Logo OVO Vector Format AI - Masvian">
              <a:extLst>
                <a:ext uri="{FF2B5EF4-FFF2-40B4-BE49-F238E27FC236}">
                  <a16:creationId xmlns:a16="http://schemas.microsoft.com/office/drawing/2014/main" id="{4EF0FC96-4A66-C86B-4415-8CEC6DBA6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659" y="3657600"/>
              <a:ext cx="2391541" cy="98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ara Pembayaran DANA | LinkQu">
              <a:extLst>
                <a:ext uri="{FF2B5EF4-FFF2-40B4-BE49-F238E27FC236}">
                  <a16:creationId xmlns:a16="http://schemas.microsoft.com/office/drawing/2014/main" id="{C2F652BC-C0AE-33C3-CA96-180D5F17C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310" y="3399213"/>
              <a:ext cx="1242805" cy="14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nfaq">
              <a:extLst>
                <a:ext uri="{FF2B5EF4-FFF2-40B4-BE49-F238E27FC236}">
                  <a16:creationId xmlns:a16="http://schemas.microsoft.com/office/drawing/2014/main" id="{AFD29520-3F64-0F2B-4699-DC0EFE359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758" y="4026127"/>
              <a:ext cx="1819275" cy="2505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Visa Debit - Wikipedia">
              <a:extLst>
                <a:ext uri="{FF2B5EF4-FFF2-40B4-BE49-F238E27FC236}">
                  <a16:creationId xmlns:a16="http://schemas.microsoft.com/office/drawing/2014/main" id="{016377CD-6EBD-CBA7-E38D-B133B33F0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66" y="3537096"/>
              <a:ext cx="2312734" cy="125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28568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odel of a car with wheels&#10;&#10;Description automatically generated">
            <a:extLst>
              <a:ext uri="{FF2B5EF4-FFF2-40B4-BE49-F238E27FC236}">
                <a16:creationId xmlns:a16="http://schemas.microsoft.com/office/drawing/2014/main" id="{53274603-456A-9A4A-D484-39485E5A2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1" y="444358"/>
            <a:ext cx="5489568" cy="3430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0B576-529D-1875-456C-B8E6567A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/>
          <a:lstStyle/>
          <a:p>
            <a:r>
              <a:rPr lang="en-US" sz="2800" i="0" dirty="0"/>
              <a:t>2010-sampai </a:t>
            </a:r>
            <a:r>
              <a:rPr lang="en-US" sz="2800" i="0" dirty="0" err="1"/>
              <a:t>sekarang</a:t>
            </a:r>
            <a:r>
              <a:rPr lang="en-US" sz="2800" i="0" dirty="0"/>
              <a:t>…</a:t>
            </a:r>
            <a:endParaRPr lang="en-ID" sz="2800" i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4C0BC-B8CE-5D4C-9E3B-2C307D420B9A}"/>
              </a:ext>
            </a:extLst>
          </p:cNvPr>
          <p:cNvSpPr txBox="1"/>
          <p:nvPr/>
        </p:nvSpPr>
        <p:spPr>
          <a:xfrm flipH="1">
            <a:off x="6217919" y="3059668"/>
            <a:ext cx="26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+mn-lt"/>
              </a:rPr>
              <a:t>Teknologi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berbasis</a:t>
            </a:r>
            <a:r>
              <a:rPr lang="en-US" dirty="0">
                <a:latin typeface="+mn-lt"/>
              </a:rPr>
              <a:t> AI</a:t>
            </a:r>
            <a:endParaRPr lang="en-ID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884AD-21AE-DE15-7238-9CF4E0C97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3533806"/>
            <a:ext cx="3874770" cy="3273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9DD74-13F7-D3BE-7A80-7055F4D07C70}"/>
              </a:ext>
            </a:extLst>
          </p:cNvPr>
          <p:cNvSpPr txBox="1"/>
          <p:nvPr/>
        </p:nvSpPr>
        <p:spPr>
          <a:xfrm flipH="1">
            <a:off x="1295400" y="3974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Virtual Reality</a:t>
            </a:r>
            <a:endParaRPr lang="en-ID" dirty="0">
              <a:latin typeface="+mn-lt"/>
            </a:endParaRPr>
          </a:p>
        </p:txBody>
      </p:sp>
      <p:pic>
        <p:nvPicPr>
          <p:cNvPr id="7" name="Picture 6" descr="vr collaboration stats">
            <a:extLst>
              <a:ext uri="{FF2B5EF4-FFF2-40B4-BE49-F238E27FC236}">
                <a16:creationId xmlns:a16="http://schemas.microsoft.com/office/drawing/2014/main" id="{581F0EEF-9CBC-4337-CF2F-AFC6CE674F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" y="4343400"/>
            <a:ext cx="457276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496BCD-184D-56D2-84B9-45AEEEDBCDA9}"/>
              </a:ext>
            </a:extLst>
          </p:cNvPr>
          <p:cNvSpPr txBox="1"/>
          <p:nvPr/>
        </p:nvSpPr>
        <p:spPr>
          <a:xfrm>
            <a:off x="4876800" y="720185"/>
            <a:ext cx="213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Electric Car</a:t>
            </a:r>
            <a:endParaRPr lang="en-ID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92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C3CE-2971-9F22-2EC9-CCCC33B2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" y="152400"/>
            <a:ext cx="7581900" cy="1143000"/>
          </a:xfrm>
        </p:spPr>
        <p:txBody>
          <a:bodyPr/>
          <a:lstStyle/>
          <a:p>
            <a:pPr marL="977900" lvl="1" indent="-801688" algn="l"/>
            <a:r>
              <a:rPr lang="en-ID" sz="3200" b="1" dirty="0">
                <a:effectLst/>
                <a:latin typeface="+mj-lt"/>
                <a:ea typeface="Times New Roman" panose="02020603050405020304" pitchFamily="18" charset="0"/>
              </a:rPr>
              <a:t>0.3. </a:t>
            </a:r>
            <a:r>
              <a:rPr lang="en-ID" sz="3200" b="1" dirty="0" err="1">
                <a:effectLst/>
                <a:latin typeface="+mj-lt"/>
                <a:ea typeface="Times New Roman" panose="02020603050405020304" pitchFamily="18" charset="0"/>
              </a:rPr>
              <a:t>Memahami</a:t>
            </a:r>
            <a:r>
              <a:rPr lang="en-ID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+mj-lt"/>
                <a:ea typeface="Times New Roman" panose="02020603050405020304" pitchFamily="18" charset="0"/>
              </a:rPr>
              <a:t>Teknologi</a:t>
            </a:r>
            <a:r>
              <a:rPr lang="en-ID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+mj-lt"/>
                <a:ea typeface="Times New Roman" panose="02020603050405020304" pitchFamily="18" charset="0"/>
              </a:rPr>
              <a:t>Sinyal</a:t>
            </a:r>
            <a:r>
              <a:rPr lang="en-ID" sz="32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+mj-lt"/>
                <a:ea typeface="Times New Roman" panose="02020603050405020304" pitchFamily="18" charset="0"/>
              </a:rPr>
              <a:t>Wicara</a:t>
            </a:r>
            <a:r>
              <a:rPr lang="en-ID" sz="3200" b="1" dirty="0">
                <a:effectLst/>
                <a:latin typeface="+mj-lt"/>
                <a:ea typeface="Times New Roman" panose="02020603050405020304" pitchFamily="18" charset="0"/>
              </a:rPr>
              <a:t> dan </a:t>
            </a:r>
            <a:r>
              <a:rPr lang="en-ID" sz="3200" b="1" dirty="0" err="1">
                <a:effectLst/>
                <a:latin typeface="+mj-lt"/>
                <a:ea typeface="Times New Roman" panose="02020603050405020304" pitchFamily="18" charset="0"/>
              </a:rPr>
              <a:t>Aplikasinya</a:t>
            </a:r>
            <a:endParaRPr lang="en-ID" sz="32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E78DA1-CD2E-DCD7-2A92-072EF60CCD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1600"/>
            <a:ext cx="8001000" cy="2819400"/>
          </a:xfrm>
        </p:spPr>
        <p:txBody>
          <a:bodyPr/>
          <a:lstStyle/>
          <a:p>
            <a:pPr marL="0" indent="0" algn="l"/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garis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pengolah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wicara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coding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synthesis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 recognition (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pengenal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wicara</a:t>
            </a:r>
            <a:r>
              <a:rPr lang="en-US" sz="2800" i="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ID" sz="2800" i="0" dirty="0"/>
          </a:p>
        </p:txBody>
      </p:sp>
      <p:pic>
        <p:nvPicPr>
          <p:cNvPr id="5" name="Picture 4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9EE0C782-F76B-E594-62A9-9AA7A32BCC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25"/>
            <a:ext cx="9144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0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B9CDBD68-B697-B08C-4D53-4B91C969E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1" r="5045"/>
          <a:stretch/>
        </p:blipFill>
        <p:spPr>
          <a:xfrm>
            <a:off x="1143" y="10"/>
            <a:ext cx="9141714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393" y="0"/>
            <a:ext cx="746921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-17801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-17801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FCDEA-531E-6806-39DC-7996DBC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49" y="762000"/>
            <a:ext cx="5505036" cy="477837"/>
          </a:xfrm>
        </p:spPr>
        <p:txBody>
          <a:bodyPr vert="horz" lIns="91440" tIns="45720" rIns="91440" bIns="45720" rtlCol="0" anchor="b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i="0" dirty="0">
                <a:solidFill>
                  <a:schemeClr val="tx1"/>
                </a:solidFill>
              </a:rPr>
              <a:t>Speech Coding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DB98-6BC0-27EE-67FC-CB8646AAC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889" y="1533277"/>
            <a:ext cx="8189511" cy="43341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i="1" dirty="0" err="1">
                <a:effectLst/>
              </a:rPr>
              <a:t>D</a:t>
            </a:r>
            <a:r>
              <a:rPr lang="en-US" sz="2400" dirty="0" err="1">
                <a:effectLst/>
              </a:rPr>
              <a:t>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dinyatakan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aplikasi</a:t>
            </a:r>
            <a:r>
              <a:rPr lang="en-US" sz="2400" dirty="0">
                <a:effectLst/>
              </a:rPr>
              <a:t> pada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kompresi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atau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audio digital yang </a:t>
            </a:r>
            <a:r>
              <a:rPr lang="en-US" sz="2400" dirty="0" err="1">
                <a:effectLst/>
              </a:rPr>
              <a:t>berisi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suara</a:t>
            </a:r>
            <a:r>
              <a:rPr lang="en-US" sz="2400" dirty="0">
                <a:effectLst/>
              </a:rPr>
              <a:t>. </a:t>
            </a:r>
          </a:p>
          <a:p>
            <a:pPr indent="-228600" algn="l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Menggunakan</a:t>
            </a:r>
            <a:r>
              <a:rPr lang="en-US" sz="2400" dirty="0">
                <a:effectLst/>
              </a:rPr>
              <a:t> parameter </a:t>
            </a:r>
            <a:r>
              <a:rPr lang="en-US" sz="2400" dirty="0" err="1">
                <a:effectLst/>
              </a:rPr>
              <a:t>estimasi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spesifik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teknik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pengolahan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audio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memodelkan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mengkombinasikan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algoritma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kompresi</a:t>
            </a:r>
            <a:r>
              <a:rPr lang="en-US" sz="2400" dirty="0">
                <a:effectLst/>
              </a:rPr>
              <a:t> data generic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merepresentasikan</a:t>
            </a:r>
            <a:r>
              <a:rPr lang="en-US" sz="2400" dirty="0">
                <a:effectLst/>
              </a:rPr>
              <a:t> parameter-parameter yang </a:t>
            </a:r>
            <a:r>
              <a:rPr lang="en-US" sz="2400" dirty="0" err="1">
                <a:effectLst/>
              </a:rPr>
              <a:t>dimodelkan</a:t>
            </a:r>
            <a:r>
              <a:rPr lang="en-US" sz="2400" dirty="0">
                <a:effectLst/>
              </a:rPr>
              <a:t> di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bitstream. </a:t>
            </a:r>
          </a:p>
          <a:p>
            <a:pPr indent="-228600" algn="l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Juga </a:t>
            </a:r>
            <a:r>
              <a:rPr lang="en-US" sz="2400" dirty="0" err="1">
                <a:effectLst/>
              </a:rPr>
              <a:t>didefinisikan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proses </a:t>
            </a:r>
            <a:r>
              <a:rPr lang="en-US" sz="2400" dirty="0" err="1">
                <a:effectLst/>
              </a:rPr>
              <a:t>transformasi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bentuk</a:t>
            </a:r>
            <a:r>
              <a:rPr lang="en-US" sz="2400" dirty="0">
                <a:effectLst/>
              </a:rPr>
              <a:t> yang representative </a:t>
            </a:r>
            <a:r>
              <a:rPr lang="en-US" sz="2400" dirty="0" err="1">
                <a:effectLst/>
              </a:rPr>
              <a:t>sehingga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menjadi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efisien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keperluan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transmisi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melaluisaluran</a:t>
            </a:r>
            <a:r>
              <a:rPr lang="en-US" sz="2400" dirty="0">
                <a:effectLst/>
              </a:rPr>
              <a:t> band-limited </a:t>
            </a:r>
            <a:r>
              <a:rPr lang="en-US" sz="2400" dirty="0" err="1">
                <a:effectLst/>
              </a:rPr>
              <a:t>atau</a:t>
            </a:r>
            <a:r>
              <a:rPr lang="en-US" sz="2400" dirty="0">
                <a:effectLst/>
              </a:rPr>
              <a:t> media </a:t>
            </a:r>
            <a:r>
              <a:rPr lang="en-US" sz="2400" dirty="0" err="1">
                <a:effectLst/>
              </a:rPr>
              <a:t>penyimpanan</a:t>
            </a:r>
            <a:r>
              <a:rPr lang="en-US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1581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1F07A-0971-236A-BAE0-660D5B34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385351"/>
          </a:xfrm>
        </p:spPr>
        <p:txBody>
          <a:bodyPr/>
          <a:lstStyle/>
          <a:p>
            <a:r>
              <a:rPr lang="en-US" sz="2800" i="0" dirty="0">
                <a:latin typeface="+mn-lt"/>
              </a:rPr>
              <a:t>Diagram </a:t>
            </a:r>
            <a:r>
              <a:rPr lang="en-US" sz="2800" i="0" dirty="0" err="1">
                <a:latin typeface="+mn-lt"/>
              </a:rPr>
              <a:t>blok</a:t>
            </a:r>
            <a:r>
              <a:rPr lang="en-US" sz="2800" i="0" dirty="0">
                <a:latin typeface="+mn-lt"/>
              </a:rPr>
              <a:t> speech coding</a:t>
            </a:r>
            <a:endParaRPr lang="en-ID" sz="2800" i="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4C9397-7898-5847-4BB0-E48DF681A671}"/>
              </a:ext>
            </a:extLst>
          </p:cNvPr>
          <p:cNvGrpSpPr/>
          <p:nvPr/>
        </p:nvGrpSpPr>
        <p:grpSpPr>
          <a:xfrm>
            <a:off x="42824" y="1489617"/>
            <a:ext cx="9101176" cy="3920583"/>
            <a:chOff x="-18967" y="0"/>
            <a:chExt cx="5172173" cy="23247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B56980-238F-ADAB-E671-2D829477D13B}"/>
                </a:ext>
              </a:extLst>
            </p:cNvPr>
            <p:cNvGrpSpPr/>
            <p:nvPr/>
          </p:nvGrpSpPr>
          <p:grpSpPr>
            <a:xfrm>
              <a:off x="-18967" y="0"/>
              <a:ext cx="5166285" cy="1090749"/>
              <a:chOff x="-18967" y="0"/>
              <a:chExt cx="5166285" cy="1090749"/>
            </a:xfrm>
          </p:grpSpPr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39ECE692-8276-2961-45DC-CACF3419481A}"/>
                  </a:ext>
                </a:extLst>
              </p:cNvPr>
              <p:cNvSpPr txBox="1"/>
              <p:nvPr/>
            </p:nvSpPr>
            <p:spPr>
              <a:xfrm>
                <a:off x="-18967" y="280851"/>
                <a:ext cx="711835" cy="38535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Sinyal Wicara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DC3D1FDA-27F8-176E-5C4C-9223872789A5}"/>
                  </a:ext>
                </a:extLst>
              </p:cNvPr>
              <p:cNvSpPr txBox="1"/>
              <p:nvPr/>
            </p:nvSpPr>
            <p:spPr>
              <a:xfrm>
                <a:off x="0" y="751114"/>
                <a:ext cx="463732" cy="30044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 Box 8">
                <a:extLst>
                  <a:ext uri="{FF2B5EF4-FFF2-40B4-BE49-F238E27FC236}">
                    <a16:creationId xmlns:a16="http://schemas.microsoft.com/office/drawing/2014/main" id="{7785BDC5-1B2D-1F38-0820-C05DB6F192F7}"/>
                  </a:ext>
                </a:extLst>
              </p:cNvPr>
              <p:cNvSpPr txBox="1"/>
              <p:nvPr/>
            </p:nvSpPr>
            <p:spPr>
              <a:xfrm>
                <a:off x="672737" y="515983"/>
                <a:ext cx="711926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A-to-D Converter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 Box 10">
                <a:extLst>
                  <a:ext uri="{FF2B5EF4-FFF2-40B4-BE49-F238E27FC236}">
                    <a16:creationId xmlns:a16="http://schemas.microsoft.com/office/drawing/2014/main" id="{63A90D60-D675-4597-D4D3-22B4CD982444}"/>
                  </a:ext>
                </a:extLst>
              </p:cNvPr>
              <p:cNvSpPr txBox="1"/>
              <p:nvPr/>
            </p:nvSpPr>
            <p:spPr>
              <a:xfrm>
                <a:off x="2011680" y="509451"/>
                <a:ext cx="711926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Analysis/ Coding</a:t>
                </a:r>
                <a:endParaRPr lang="en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D3AA8FEE-1FCC-1393-DB5B-B6254A29D2E8}"/>
                  </a:ext>
                </a:extLst>
              </p:cNvPr>
              <p:cNvSpPr txBox="1"/>
              <p:nvPr/>
            </p:nvSpPr>
            <p:spPr>
              <a:xfrm>
                <a:off x="3337558" y="515983"/>
                <a:ext cx="901337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Compression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82F9272-A159-9980-40D3-89FB0658E8FF}"/>
                  </a:ext>
                </a:extLst>
              </p:cNvPr>
              <p:cNvCxnSpPr/>
              <p:nvPr/>
            </p:nvCxnSpPr>
            <p:spPr>
              <a:xfrm>
                <a:off x="1384663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273DBA4-CDEE-7511-7A80-DB7058D8A95B}"/>
                  </a:ext>
                </a:extLst>
              </p:cNvPr>
              <p:cNvCxnSpPr/>
              <p:nvPr/>
            </p:nvCxnSpPr>
            <p:spPr>
              <a:xfrm>
                <a:off x="2723606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447C49C-AF7A-40D5-71CE-7F5810DDB53F}"/>
                  </a:ext>
                </a:extLst>
              </p:cNvPr>
              <p:cNvCxnSpPr/>
              <p:nvPr/>
            </p:nvCxnSpPr>
            <p:spPr>
              <a:xfrm>
                <a:off x="4225834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3FEC669-79F6-0F56-D34C-13F6F24FE60C}"/>
                  </a:ext>
                </a:extLst>
              </p:cNvPr>
              <p:cNvCxnSpPr/>
              <p:nvPr/>
            </p:nvCxnSpPr>
            <p:spPr>
              <a:xfrm>
                <a:off x="39189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D509B7A9-CBCE-4A9D-D888-0A8508C9A212}"/>
                  </a:ext>
                </a:extLst>
              </p:cNvPr>
              <p:cNvSpPr txBox="1"/>
              <p:nvPr/>
            </p:nvSpPr>
            <p:spPr>
              <a:xfrm>
                <a:off x="1404257" y="751114"/>
                <a:ext cx="463732" cy="30044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18">
                <a:extLst>
                  <a:ext uri="{FF2B5EF4-FFF2-40B4-BE49-F238E27FC236}">
                    <a16:creationId xmlns:a16="http://schemas.microsoft.com/office/drawing/2014/main" id="{3053E8FA-5DDB-E2F6-9360-85F0CB4FFDFF}"/>
                  </a:ext>
                </a:extLst>
              </p:cNvPr>
              <p:cNvSpPr txBox="1"/>
              <p:nvPr/>
            </p:nvSpPr>
            <p:spPr>
              <a:xfrm>
                <a:off x="2749732" y="751114"/>
                <a:ext cx="463732" cy="30044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800" i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 Box 19">
                    <a:extLst>
                      <a:ext uri="{FF2B5EF4-FFF2-40B4-BE49-F238E27FC236}">
                        <a16:creationId xmlns:a16="http://schemas.microsoft.com/office/drawing/2014/main" id="{D41203D3-E375-DD12-E5DA-F248205CB53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1554" y="790303"/>
                    <a:ext cx="574766" cy="30044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oMath>
                    </a14:m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[</a:t>
                    </a:r>
                    <a:r>
                      <a:rPr lang="en-US" sz="2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]</a:t>
                    </a:r>
                    <a:endParaRPr lang="en-ID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 Box 19">
                    <a:extLst>
                      <a:ext uri="{FF2B5EF4-FFF2-40B4-BE49-F238E27FC236}">
                        <a16:creationId xmlns:a16="http://schemas.microsoft.com/office/drawing/2014/main" id="{D41203D3-E375-DD12-E5DA-F248205CB5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4" y="790303"/>
                    <a:ext cx="574766" cy="30044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13253" r="-1818" b="-36145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 Box 20">
                <a:extLst>
                  <a:ext uri="{FF2B5EF4-FFF2-40B4-BE49-F238E27FC236}">
                    <a16:creationId xmlns:a16="http://schemas.microsoft.com/office/drawing/2014/main" id="{3951B082-68EC-5311-2A1F-FE3A2688C3A9}"/>
                  </a:ext>
                </a:extLst>
              </p:cNvPr>
              <p:cNvSpPr txBox="1"/>
              <p:nvPr/>
            </p:nvSpPr>
            <p:spPr>
              <a:xfrm>
                <a:off x="4278638" y="293914"/>
                <a:ext cx="868680" cy="44413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Channel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atau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Medium</a:t>
                </a:r>
                <a:endParaRPr lang="en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21">
                <a:extLst>
                  <a:ext uri="{FF2B5EF4-FFF2-40B4-BE49-F238E27FC236}">
                    <a16:creationId xmlns:a16="http://schemas.microsoft.com/office/drawing/2014/main" id="{141A1263-3E91-23C4-0F32-10FD0EEC9625}"/>
                  </a:ext>
                </a:extLst>
              </p:cNvPr>
              <p:cNvSpPr txBox="1"/>
              <p:nvPr/>
            </p:nvSpPr>
            <p:spPr>
              <a:xfrm>
                <a:off x="2037806" y="0"/>
                <a:ext cx="711835" cy="29391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Encoding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A329F76-0011-C2AD-10B8-D1D72D136870}"/>
                </a:ext>
              </a:extLst>
            </p:cNvPr>
            <p:cNvGrpSpPr/>
            <p:nvPr/>
          </p:nvGrpSpPr>
          <p:grpSpPr>
            <a:xfrm>
              <a:off x="6532" y="1330711"/>
              <a:ext cx="5146674" cy="994038"/>
              <a:chOff x="0" y="57107"/>
              <a:chExt cx="5146766" cy="994453"/>
            </a:xfrm>
          </p:grpSpPr>
          <p:sp>
            <p:nvSpPr>
              <p:cNvPr id="8" name="Text Box 24">
                <a:extLst>
                  <a:ext uri="{FF2B5EF4-FFF2-40B4-BE49-F238E27FC236}">
                    <a16:creationId xmlns:a16="http://schemas.microsoft.com/office/drawing/2014/main" id="{AF8E5726-BFAF-FBB6-8134-0E2F118C959A}"/>
                  </a:ext>
                </a:extLst>
              </p:cNvPr>
              <p:cNvSpPr txBox="1"/>
              <p:nvPr/>
            </p:nvSpPr>
            <p:spPr>
              <a:xfrm>
                <a:off x="0" y="280851"/>
                <a:ext cx="711835" cy="38535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Sinyal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Wicara</a:t>
                </a:r>
                <a:endParaRPr lang="en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 Box 25">
                    <a:extLst>
                      <a:ext uri="{FF2B5EF4-FFF2-40B4-BE49-F238E27FC236}">
                        <a16:creationId xmlns:a16="http://schemas.microsoft.com/office/drawing/2014/main" id="{56B82D06-C4E3-9495-EE30-A3A59AAD0091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751114"/>
                    <a:ext cx="463732" cy="30044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sz="2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</a:t>
                    </a:r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)</a:t>
                    </a:r>
                    <a:endParaRPr lang="en-ID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Text Box 25">
                    <a:extLst>
                      <a:ext uri="{FF2B5EF4-FFF2-40B4-BE49-F238E27FC236}">
                        <a16:creationId xmlns:a16="http://schemas.microsoft.com/office/drawing/2014/main" id="{56B82D06-C4E3-9495-EE30-A3A59AAD00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751114"/>
                    <a:ext cx="463732" cy="30044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905" r="-8955" b="-34524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 Box 26">
                <a:extLst>
                  <a:ext uri="{FF2B5EF4-FFF2-40B4-BE49-F238E27FC236}">
                    <a16:creationId xmlns:a16="http://schemas.microsoft.com/office/drawing/2014/main" id="{E68614C8-D745-F213-3969-D0BA57474834}"/>
                  </a:ext>
                </a:extLst>
              </p:cNvPr>
              <p:cNvSpPr txBox="1"/>
              <p:nvPr/>
            </p:nvSpPr>
            <p:spPr>
              <a:xfrm>
                <a:off x="672737" y="515983"/>
                <a:ext cx="711926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D-to-A Converter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7">
                <a:extLst>
                  <a:ext uri="{FF2B5EF4-FFF2-40B4-BE49-F238E27FC236}">
                    <a16:creationId xmlns:a16="http://schemas.microsoft.com/office/drawing/2014/main" id="{5AF176B5-F06E-5F26-C8B3-6854FAC18444}"/>
                  </a:ext>
                </a:extLst>
              </p:cNvPr>
              <p:cNvSpPr txBox="1"/>
              <p:nvPr/>
            </p:nvSpPr>
            <p:spPr>
              <a:xfrm>
                <a:off x="2011680" y="509451"/>
                <a:ext cx="770759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Decoding /Synthesis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28">
                <a:extLst>
                  <a:ext uri="{FF2B5EF4-FFF2-40B4-BE49-F238E27FC236}">
                    <a16:creationId xmlns:a16="http://schemas.microsoft.com/office/drawing/2014/main" id="{098FD023-4C0A-1FCB-DD44-902729804AA1}"/>
                  </a:ext>
                </a:extLst>
              </p:cNvPr>
              <p:cNvSpPr txBox="1"/>
              <p:nvPr/>
            </p:nvSpPr>
            <p:spPr>
              <a:xfrm>
                <a:off x="3337560" y="515983"/>
                <a:ext cx="901337" cy="444137"/>
              </a:xfrm>
              <a:prstGeom prst="rect">
                <a:avLst/>
              </a:prstGeom>
              <a:solidFill>
                <a:schemeClr val="lt1"/>
              </a:solidFill>
              <a:ln w="12700">
                <a:solidFill>
                  <a:schemeClr val="tx1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Decom-pression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C2DD19A-AE74-86F3-5E31-DCAAAC0BD142}"/>
                  </a:ext>
                </a:extLst>
              </p:cNvPr>
              <p:cNvCxnSpPr/>
              <p:nvPr/>
            </p:nvCxnSpPr>
            <p:spPr>
              <a:xfrm flipH="1">
                <a:off x="1384663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C6F0348-27C7-115C-7F23-23E35FC75AEC}"/>
                  </a:ext>
                </a:extLst>
              </p:cNvPr>
              <p:cNvCxnSpPr/>
              <p:nvPr/>
            </p:nvCxnSpPr>
            <p:spPr>
              <a:xfrm flipH="1" flipV="1">
                <a:off x="2782438" y="735874"/>
                <a:ext cx="567913" cy="21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EEC64DD-3551-9180-088A-8A068F23B7DC}"/>
                  </a:ext>
                </a:extLst>
              </p:cNvPr>
              <p:cNvCxnSpPr/>
              <p:nvPr/>
            </p:nvCxnSpPr>
            <p:spPr>
              <a:xfrm flipH="1">
                <a:off x="4225834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CAEF283-45F6-0DE5-9A61-182598B65440}"/>
                  </a:ext>
                </a:extLst>
              </p:cNvPr>
              <p:cNvCxnSpPr/>
              <p:nvPr/>
            </p:nvCxnSpPr>
            <p:spPr>
              <a:xfrm flipH="1">
                <a:off x="39189" y="735874"/>
                <a:ext cx="62674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33">
                    <a:extLst>
                      <a:ext uri="{FF2B5EF4-FFF2-40B4-BE49-F238E27FC236}">
                        <a16:creationId xmlns:a16="http://schemas.microsoft.com/office/drawing/2014/main" id="{6D677F06-4C86-670B-D031-9AD2120CB912}"/>
                      </a:ext>
                    </a:extLst>
                  </p:cNvPr>
                  <p:cNvSpPr txBox="1"/>
                  <p:nvPr/>
                </p:nvSpPr>
                <p:spPr>
                  <a:xfrm>
                    <a:off x="1404257" y="751114"/>
                    <a:ext cx="463732" cy="30044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oMath>
                    </a14:m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[</a:t>
                    </a:r>
                    <a:r>
                      <a:rPr lang="en-US" sz="2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]</a:t>
                    </a:r>
                    <a:endParaRPr lang="en-ID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 Box 33">
                    <a:extLst>
                      <a:ext uri="{FF2B5EF4-FFF2-40B4-BE49-F238E27FC236}">
                        <a16:creationId xmlns:a16="http://schemas.microsoft.com/office/drawing/2014/main" id="{6D677F06-4C86-670B-D031-9AD2120CB9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4257" y="751114"/>
                    <a:ext cx="463732" cy="30044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1905" r="-13433" b="-34524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 Box 34">
                    <a:extLst>
                      <a:ext uri="{FF2B5EF4-FFF2-40B4-BE49-F238E27FC236}">
                        <a16:creationId xmlns:a16="http://schemas.microsoft.com/office/drawing/2014/main" id="{907159B9-1297-C95A-115C-D0540E9CF3DE}"/>
                      </a:ext>
                    </a:extLst>
                  </p:cNvPr>
                  <p:cNvSpPr txBox="1"/>
                  <p:nvPr/>
                </p:nvSpPr>
                <p:spPr>
                  <a:xfrm>
                    <a:off x="2749731" y="751114"/>
                    <a:ext cx="587829" cy="30044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ID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oMath>
                    </a14:m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[</a:t>
                    </a:r>
                    <a:r>
                      <a:rPr lang="en-US" sz="2800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]</a:t>
                    </a:r>
                    <a:endParaRPr lang="en-ID" sz="24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 Box 34">
                    <a:extLst>
                      <a:ext uri="{FF2B5EF4-FFF2-40B4-BE49-F238E27FC236}">
                        <a16:creationId xmlns:a16="http://schemas.microsoft.com/office/drawing/2014/main" id="{907159B9-1297-C95A-115C-D0540E9CF3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9731" y="751114"/>
                    <a:ext cx="587829" cy="30044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905" r="-588" b="-34524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ID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 Box 36">
                <a:extLst>
                  <a:ext uri="{FF2B5EF4-FFF2-40B4-BE49-F238E27FC236}">
                    <a16:creationId xmlns:a16="http://schemas.microsoft.com/office/drawing/2014/main" id="{AA90ABB9-B456-3EF8-1C02-9FBD15ED430A}"/>
                  </a:ext>
                </a:extLst>
              </p:cNvPr>
              <p:cNvSpPr txBox="1"/>
              <p:nvPr/>
            </p:nvSpPr>
            <p:spPr>
              <a:xfrm>
                <a:off x="4278086" y="293914"/>
                <a:ext cx="868680" cy="44413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Channel atau Medium</a:t>
                </a:r>
                <a:endParaRPr lang="en-ID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37">
                <a:extLst>
                  <a:ext uri="{FF2B5EF4-FFF2-40B4-BE49-F238E27FC236}">
                    <a16:creationId xmlns:a16="http://schemas.microsoft.com/office/drawing/2014/main" id="{AF1E6850-1232-CCC3-7B94-0BFBB04DFD08}"/>
                  </a:ext>
                </a:extLst>
              </p:cNvPr>
              <p:cNvSpPr txBox="1"/>
              <p:nvPr/>
            </p:nvSpPr>
            <p:spPr>
              <a:xfrm>
                <a:off x="2037806" y="57107"/>
                <a:ext cx="711835" cy="29391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Decoding</a:t>
                </a:r>
                <a:endParaRPr lang="en-ID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568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person's face with a sound wave&#10;&#10;Description automatically generated">
            <a:extLst>
              <a:ext uri="{FF2B5EF4-FFF2-40B4-BE49-F238E27FC236}">
                <a16:creationId xmlns:a16="http://schemas.microsoft.com/office/drawing/2014/main" id="{2AE67404-1EBD-42FA-CFB2-746ACCC0F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 r="8759"/>
          <a:stretch/>
        </p:blipFill>
        <p:spPr>
          <a:xfrm>
            <a:off x="1143" y="10"/>
            <a:ext cx="9141714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393" y="0"/>
            <a:ext cx="746921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-17801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-17801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59094-EAD9-FF42-9EAE-4A83576A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49" y="893763"/>
            <a:ext cx="5505036" cy="554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i="1" dirty="0">
                <a:solidFill>
                  <a:schemeClr val="tx1"/>
                </a:solidFill>
                <a:effectLst/>
              </a:rPr>
              <a:t>Speech Synthesis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31443-83FD-629B-0F69-7263459465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752600"/>
            <a:ext cx="8380856" cy="411480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1" dirty="0" err="1">
                <a:effectLst/>
              </a:rPr>
              <a:t>S</a:t>
            </a:r>
            <a:r>
              <a:rPr lang="en-US" sz="2400" dirty="0" err="1">
                <a:effectLst/>
              </a:rPr>
              <a:t>intesa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adalah</a:t>
            </a:r>
            <a:r>
              <a:rPr lang="en-US" sz="2400" b="1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proses </a:t>
            </a:r>
            <a:r>
              <a:rPr lang="en-US" sz="2400" dirty="0" err="1">
                <a:effectLst/>
              </a:rPr>
              <a:t>pembangkitan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secara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komputasional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tujuan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menghasilkan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interaksi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antara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mesin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manusia</a:t>
            </a:r>
            <a:r>
              <a:rPr lang="en-US" sz="2400" dirty="0">
                <a:effectLst/>
              </a:rPr>
              <a:t>.</a:t>
            </a:r>
          </a:p>
          <a:p>
            <a:pPr indent="-228600" algn="l" eaLnBrk="1" hangingPunct="1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Bertujuan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menghasilkan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sinyal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wicara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bagus</a:t>
            </a:r>
            <a:r>
              <a:rPr lang="en-US" sz="2400" dirty="0">
                <a:effectLst/>
              </a:rPr>
              <a:t> (intelligible)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berbagai</a:t>
            </a:r>
            <a:r>
              <a:rPr lang="en-US" sz="2400" dirty="0">
                <a:effectLst/>
              </a:rPr>
              <a:t> input </a:t>
            </a:r>
            <a:r>
              <a:rPr lang="en-US" sz="2400" dirty="0" err="1">
                <a:effectLst/>
              </a:rPr>
              <a:t>sesuai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bahasa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digunakan</a:t>
            </a:r>
            <a:r>
              <a:rPr lang="en-US" sz="2400" dirty="0">
                <a:effectLst/>
              </a:rPr>
              <a:t>. </a:t>
            </a:r>
          </a:p>
          <a:p>
            <a:pPr indent="-228600" algn="l" eaLnBrk="1" hangingPunct="1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sintesa</a:t>
            </a:r>
            <a:r>
              <a:rPr lang="en-US" sz="2400" dirty="0">
                <a:effectLst/>
              </a:rPr>
              <a:t> juga </a:t>
            </a:r>
            <a:r>
              <a:rPr lang="en-US" sz="2400" dirty="0" err="1">
                <a:effectLst/>
              </a:rPr>
              <a:t>dikenal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sebagai</a:t>
            </a:r>
            <a:r>
              <a:rPr lang="en-US" sz="2400" dirty="0">
                <a:effectLst/>
              </a:rPr>
              <a:t> system text-to-speech (TTS), </a:t>
            </a:r>
            <a:r>
              <a:rPr lang="en-US" sz="2400" dirty="0" err="1">
                <a:effectLst/>
              </a:rPr>
              <a:t>diawali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penulisan</a:t>
            </a:r>
            <a:r>
              <a:rPr lang="en-US" sz="2400" dirty="0">
                <a:effectLst/>
              </a:rPr>
              <a:t> text yang </a:t>
            </a:r>
            <a:r>
              <a:rPr lang="en-US" sz="2400" dirty="0" err="1">
                <a:effectLst/>
              </a:rPr>
              <a:t>diikuti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pembangkitansuara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secara</a:t>
            </a:r>
            <a:r>
              <a:rPr lang="en-US" sz="2400" dirty="0">
                <a:effectLst/>
              </a:rPr>
              <a:t> natural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mengucapkan</a:t>
            </a:r>
            <a:r>
              <a:rPr lang="en-US" sz="2400" dirty="0">
                <a:effectLst/>
              </a:rPr>
              <a:t> tulisan yang </a:t>
            </a:r>
            <a:r>
              <a:rPr lang="en-US" sz="2400" dirty="0" err="1">
                <a:effectLst/>
              </a:rPr>
              <a:t>telah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diberikan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tersebut</a:t>
            </a:r>
            <a:r>
              <a:rPr lang="en-US" sz="2400" dirty="0">
                <a:effectLst/>
              </a:rPr>
              <a:t>. </a:t>
            </a:r>
          </a:p>
          <a:p>
            <a:pPr indent="-228600" algn="l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3263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ED93E3AD-26BB-E70B-1E14-3FBFDE67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6" r="1" b="1"/>
          <a:stretch/>
        </p:blipFill>
        <p:spPr>
          <a:xfrm>
            <a:off x="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5334000" cy="7620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600" dirty="0" err="1">
                <a:solidFill>
                  <a:schemeClr val="bg1"/>
                </a:solidFill>
              </a:rPr>
              <a:t>Tujuan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Instruksional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Umum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3719384"/>
            <a:ext cx="8839200" cy="3138606"/>
          </a:xfrm>
        </p:spPr>
        <p:txBody>
          <a:bodyPr anchor="ctr"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Siswa</a:t>
            </a:r>
            <a:r>
              <a:rPr lang="en-US" sz="2400" dirty="0"/>
              <a:t> 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,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aanalisa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pembeda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yang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yang lain.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dan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pengenalan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, dan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pengklasifikasian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.</a:t>
            </a:r>
            <a:r>
              <a:rPr lang="id-ID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model </a:t>
            </a:r>
            <a:r>
              <a:rPr lang="en-US" sz="2400" dirty="0" err="1"/>
              <a:t>pengenalan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wicara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(template matching) dan </a:t>
            </a:r>
            <a:r>
              <a:rPr lang="en-US" sz="2400" dirty="0" err="1"/>
              <a:t>pendekatan</a:t>
            </a:r>
            <a:r>
              <a:rPr lang="en-US" sz="2400" dirty="0"/>
              <a:t> statistic (Markov)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016C-4FAC-BD29-15A1-CDD9CA05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dirty="0">
                <a:latin typeface="+mn-lt"/>
              </a:rPr>
              <a:t>Diagram </a:t>
            </a:r>
            <a:r>
              <a:rPr lang="en-US" sz="2800" i="0" dirty="0" err="1">
                <a:latin typeface="+mn-lt"/>
              </a:rPr>
              <a:t>blok</a:t>
            </a:r>
            <a:r>
              <a:rPr lang="en-US" sz="2800" i="0" dirty="0">
                <a:latin typeface="+mn-lt"/>
              </a:rPr>
              <a:t> speech synthesis</a:t>
            </a:r>
            <a:endParaRPr lang="en-ID" sz="2800" i="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526869-4A7B-FA3B-4624-2DCF7BF7BECE}"/>
              </a:ext>
            </a:extLst>
          </p:cNvPr>
          <p:cNvGrpSpPr/>
          <p:nvPr/>
        </p:nvGrpSpPr>
        <p:grpSpPr>
          <a:xfrm>
            <a:off x="455892" y="1981200"/>
            <a:ext cx="8688108" cy="2456811"/>
            <a:chOff x="0" y="0"/>
            <a:chExt cx="5746200" cy="15083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8A6FDB-3D14-F883-8F57-FD903710E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8" y="735226"/>
              <a:ext cx="2139392" cy="773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39">
              <a:extLst>
                <a:ext uri="{FF2B5EF4-FFF2-40B4-BE49-F238E27FC236}">
                  <a16:creationId xmlns:a16="http://schemas.microsoft.com/office/drawing/2014/main" id="{EFF6DCF1-7CD7-701E-CF9C-51CBF62DB001}"/>
                </a:ext>
              </a:extLst>
            </p:cNvPr>
            <p:cNvSpPr txBox="1"/>
            <p:nvPr/>
          </p:nvSpPr>
          <p:spPr>
            <a:xfrm>
              <a:off x="0" y="202475"/>
              <a:ext cx="1110342" cy="45066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“Selamat pagi Indonesia”</a:t>
              </a:r>
              <a:endPara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40">
              <a:extLst>
                <a:ext uri="{FF2B5EF4-FFF2-40B4-BE49-F238E27FC236}">
                  <a16:creationId xmlns:a16="http://schemas.microsoft.com/office/drawing/2014/main" id="{655E8497-DAED-3968-FA87-29817D9B80D5}"/>
                </a:ext>
              </a:extLst>
            </p:cNvPr>
            <p:cNvSpPr txBox="1"/>
            <p:nvPr/>
          </p:nvSpPr>
          <p:spPr>
            <a:xfrm>
              <a:off x="1528355" y="261257"/>
              <a:ext cx="711835" cy="443865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Text Analysis</a:t>
              </a:r>
              <a:endPara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BC87500-C075-03FD-E01A-7647C0E772A2}"/>
                </a:ext>
              </a:extLst>
            </p:cNvPr>
            <p:cNvCxnSpPr/>
            <p:nvPr/>
          </p:nvCxnSpPr>
          <p:spPr>
            <a:xfrm>
              <a:off x="907869" y="481149"/>
              <a:ext cx="6261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42">
              <a:extLst>
                <a:ext uri="{FF2B5EF4-FFF2-40B4-BE49-F238E27FC236}">
                  <a16:creationId xmlns:a16="http://schemas.microsoft.com/office/drawing/2014/main" id="{40E4E9F7-F6DE-6E9F-7EAB-F5B55462C30D}"/>
                </a:ext>
              </a:extLst>
            </p:cNvPr>
            <p:cNvSpPr txBox="1"/>
            <p:nvPr/>
          </p:nvSpPr>
          <p:spPr>
            <a:xfrm>
              <a:off x="2880360" y="261257"/>
              <a:ext cx="842010" cy="443865"/>
            </a:xfrm>
            <a:prstGeom prst="rect">
              <a:avLst/>
            </a:prstGeom>
            <a:solidFill>
              <a:schemeClr val="lt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Synthesis Algorithm</a:t>
              </a:r>
              <a:endParaRPr lang="en-ID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6456CF-3855-5038-AA00-E8EEF257FAD7}"/>
                </a:ext>
              </a:extLst>
            </p:cNvPr>
            <p:cNvCxnSpPr/>
            <p:nvPr/>
          </p:nvCxnSpPr>
          <p:spPr>
            <a:xfrm>
              <a:off x="2246812" y="481149"/>
              <a:ext cx="6261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5FDD811-347B-BE1E-D249-E764F8CF3B6E}"/>
                </a:ext>
              </a:extLst>
            </p:cNvPr>
            <p:cNvCxnSpPr/>
            <p:nvPr/>
          </p:nvCxnSpPr>
          <p:spPr>
            <a:xfrm>
              <a:off x="3716383" y="481149"/>
              <a:ext cx="62611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45">
              <a:extLst>
                <a:ext uri="{FF2B5EF4-FFF2-40B4-BE49-F238E27FC236}">
                  <a16:creationId xmlns:a16="http://schemas.microsoft.com/office/drawing/2014/main" id="{39ABCF7A-EDE3-CBB6-98D2-2ECFA54D738C}"/>
                </a:ext>
              </a:extLst>
            </p:cNvPr>
            <p:cNvSpPr txBox="1"/>
            <p:nvPr/>
          </p:nvSpPr>
          <p:spPr>
            <a:xfrm>
              <a:off x="4199709" y="71846"/>
              <a:ext cx="953589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Sinyal wicara</a:t>
              </a:r>
              <a:endPara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46">
              <a:extLst>
                <a:ext uri="{FF2B5EF4-FFF2-40B4-BE49-F238E27FC236}">
                  <a16:creationId xmlns:a16="http://schemas.microsoft.com/office/drawing/2014/main" id="{03E6028E-69D1-61EB-D8A5-199B9093A5F6}"/>
                </a:ext>
              </a:extLst>
            </p:cNvPr>
            <p:cNvSpPr txBox="1"/>
            <p:nvPr/>
          </p:nvSpPr>
          <p:spPr>
            <a:xfrm>
              <a:off x="2103120" y="0"/>
              <a:ext cx="953589" cy="2476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Fitur linguistik</a:t>
              </a:r>
              <a:endParaRPr lang="en-ID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4CF9A7-6DD1-2BCE-C48F-6E83D18DB5EF}"/>
              </a:ext>
            </a:extLst>
          </p:cNvPr>
          <p:cNvGrpSpPr/>
          <p:nvPr/>
        </p:nvGrpSpPr>
        <p:grpSpPr>
          <a:xfrm>
            <a:off x="479955" y="3657600"/>
            <a:ext cx="5130800" cy="2564766"/>
            <a:chOff x="0" y="0"/>
            <a:chExt cx="5131167" cy="2565374"/>
          </a:xfrm>
        </p:grpSpPr>
        <p:pic>
          <p:nvPicPr>
            <p:cNvPr id="16" name="Picture 15" descr="Image result for text to speech">
              <a:extLst>
                <a:ext uri="{FF2B5EF4-FFF2-40B4-BE49-F238E27FC236}">
                  <a16:creationId xmlns:a16="http://schemas.microsoft.com/office/drawing/2014/main" id="{78B8C16B-33C4-F922-8D11-D8363F1A8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839"/>
              <a:ext cx="2120900" cy="1994535"/>
            </a:xfrm>
            <a:prstGeom prst="rect">
              <a:avLst/>
            </a:prstGeom>
            <a:noFill/>
          </p:spPr>
        </p:pic>
        <p:pic>
          <p:nvPicPr>
            <p:cNvPr id="17" name="Picture 16" descr="Image result for text to speech">
              <a:extLst>
                <a:ext uri="{FF2B5EF4-FFF2-40B4-BE49-F238E27FC236}">
                  <a16:creationId xmlns:a16="http://schemas.microsoft.com/office/drawing/2014/main" id="{8998E7E9-7F21-F933-A7B3-069388A66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080" y="0"/>
              <a:ext cx="2563495" cy="1065530"/>
            </a:xfrm>
            <a:prstGeom prst="rect">
              <a:avLst/>
            </a:prstGeom>
            <a:noFill/>
          </p:spPr>
        </p:pic>
        <p:pic>
          <p:nvPicPr>
            <p:cNvPr id="18" name="Picture 17" descr="Image result for text to speech">
              <a:extLst>
                <a:ext uri="{FF2B5EF4-FFF2-40B4-BE49-F238E27FC236}">
                  <a16:creationId xmlns:a16="http://schemas.microsoft.com/office/drawing/2014/main" id="{6F69714D-C5CB-57D3-F1D7-20105336B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067" y="1067681"/>
              <a:ext cx="2705100" cy="13525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440412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Image result for speech recognition">
            <a:extLst>
              <a:ext uri="{FF2B5EF4-FFF2-40B4-BE49-F238E27FC236}">
                <a16:creationId xmlns:a16="http://schemas.microsoft.com/office/drawing/2014/main" id="{12FB68D8-FF1F-87B3-C8FE-83F7D2813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6"/>
          <a:stretch/>
        </p:blipFill>
        <p:spPr bwMode="auto">
          <a:xfrm>
            <a:off x="1143" y="10"/>
            <a:ext cx="9141714" cy="6857990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854DBCA-D3C3-4C19-9B2E-DFA0BE64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5889" y="0"/>
            <a:ext cx="7692221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383CB6-8BE5-4911-970B-A4151A07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393" y="0"/>
            <a:ext cx="746921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D14D1-56B7-40CD-8694-A9A48170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1504" y="-17801"/>
            <a:ext cx="186474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0A315C-978A-4A52-966E-55B2698F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426" y="-17801"/>
            <a:ext cx="186474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EDFEC-86B3-6087-7FF2-55088200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49" y="893763"/>
            <a:ext cx="5505036" cy="630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100" dirty="0">
                <a:solidFill>
                  <a:schemeClr val="tx1"/>
                </a:solidFill>
                <a:effectLst/>
              </a:rPr>
              <a:t>Speech Recognition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97CB3-B8C3-0C8D-AA36-D9326BDC3C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180" y="1917214"/>
            <a:ext cx="7116620" cy="3797786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adalah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interdisiplin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ilmu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komputer</a:t>
            </a:r>
            <a:r>
              <a:rPr lang="en-US" sz="2800" dirty="0">
                <a:effectLst/>
              </a:rPr>
              <a:t> dan </a:t>
            </a:r>
            <a:r>
              <a:rPr lang="en-US" sz="2800" dirty="0" err="1">
                <a:effectLst/>
              </a:rPr>
              <a:t>linguistik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komputasi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mengembangkan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metodologi</a:t>
            </a:r>
            <a:r>
              <a:rPr lang="en-US" sz="2800" dirty="0">
                <a:effectLst/>
              </a:rPr>
              <a:t> dan </a:t>
            </a:r>
            <a:r>
              <a:rPr lang="en-US" sz="2800" dirty="0" err="1">
                <a:effectLst/>
              </a:rPr>
              <a:t>teknologi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memungkinkan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pengenalan</a:t>
            </a:r>
            <a:r>
              <a:rPr lang="en-US" sz="2800" dirty="0">
                <a:effectLst/>
              </a:rPr>
              <a:t> dan </a:t>
            </a:r>
            <a:r>
              <a:rPr lang="en-US" sz="2800" dirty="0" err="1">
                <a:effectLst/>
              </a:rPr>
              <a:t>penerjemahan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bahasa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lisan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teks</a:t>
            </a:r>
            <a:r>
              <a:rPr lang="en-US" sz="2800" dirty="0">
                <a:effectLst/>
              </a:rPr>
              <a:t> oleh computer. </a:t>
            </a:r>
            <a:endParaRPr lang="en-US" sz="2800" dirty="0"/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Dapat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diklasifikasikan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berdasarkan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batasan-batasan</a:t>
            </a:r>
            <a:r>
              <a:rPr lang="en-US" sz="2800" dirty="0">
                <a:effectLst/>
              </a:rPr>
              <a:t> di mana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tersebut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dikembangkan</a:t>
            </a:r>
            <a:r>
              <a:rPr lang="en-US" sz="2800" dirty="0">
                <a:effectLst/>
              </a:rPr>
              <a:t> dan </a:t>
            </a:r>
            <a:r>
              <a:rPr lang="en-US" sz="2800" dirty="0" err="1">
                <a:effectLst/>
              </a:rPr>
              <a:t>diterapkan</a:t>
            </a:r>
            <a:r>
              <a:rPr lang="en-US" sz="2800" dirty="0">
                <a:effectLst/>
              </a:rPr>
              <a:t> pada </a:t>
            </a:r>
            <a:r>
              <a:rPr lang="en-US" sz="2800" dirty="0" err="1">
                <a:effectLst/>
              </a:rPr>
              <a:t>penggunanya</a:t>
            </a:r>
            <a:r>
              <a:rPr lang="en-US" sz="2800" dirty="0"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4939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36D1-5D8B-532B-F51E-F9EA959D6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ID" sz="3200" b="1" i="0" dirty="0">
                <a:effectLst/>
                <a:ea typeface="Times New Roman" panose="02020603050405020304" pitchFamily="18" charset="0"/>
              </a:rPr>
              <a:t>0.4. </a:t>
            </a:r>
            <a:r>
              <a:rPr lang="en-ID" sz="3200" b="1" i="0" dirty="0" err="1">
                <a:effectLst/>
                <a:ea typeface="Times New Roman" panose="02020603050405020304" pitchFamily="18" charset="0"/>
              </a:rPr>
              <a:t>Pengembangan</a:t>
            </a:r>
            <a:r>
              <a:rPr lang="en-ID" sz="3200" b="1" i="0" dirty="0">
                <a:effectLst/>
                <a:ea typeface="Times New Roman" panose="02020603050405020304" pitchFamily="18" charset="0"/>
              </a:rPr>
              <a:t> </a:t>
            </a:r>
            <a:r>
              <a:rPr lang="en-ID" sz="3200" b="1" i="0" dirty="0" err="1">
                <a:effectLst/>
                <a:ea typeface="Times New Roman" panose="02020603050405020304" pitchFamily="18" charset="0"/>
              </a:rPr>
              <a:t>Teknologi</a:t>
            </a:r>
            <a:r>
              <a:rPr lang="en-ID" sz="3200" b="1" i="0" dirty="0">
                <a:effectLst/>
                <a:ea typeface="Times New Roman" panose="02020603050405020304" pitchFamily="18" charset="0"/>
              </a:rPr>
              <a:t> Speech Recognition</a:t>
            </a:r>
            <a:br>
              <a:rPr lang="en-ID" sz="3200" b="1" i="0" dirty="0">
                <a:effectLst/>
                <a:ea typeface="Times New Roman" panose="02020603050405020304" pitchFamily="18" charset="0"/>
              </a:rPr>
            </a:br>
            <a:endParaRPr lang="en-ID" sz="3200" i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E45311-D796-D184-9CCD-7306C6CDB135}"/>
              </a:ext>
            </a:extLst>
          </p:cNvPr>
          <p:cNvSpPr txBox="1">
            <a:spLocks/>
          </p:cNvSpPr>
          <p:nvPr/>
        </p:nvSpPr>
        <p:spPr bwMode="auto">
          <a:xfrm>
            <a:off x="381000" y="9906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+mn-lt"/>
              </a:rPr>
              <a:t>Digital assistant</a:t>
            </a:r>
            <a:endParaRPr lang="en-US" sz="2800" b="1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l"/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Teknologi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ini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memungkinkan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kita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berbicara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dengan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komputer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perangkat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menafsirkan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apa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kita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katakan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untuk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menanggapi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apakah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itu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pertanyaan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atau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perintah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dari</a:t>
            </a:r>
            <a:r>
              <a:rPr lang="en-US" sz="2400" dirty="0"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kita</a:t>
            </a:r>
            <a:endParaRPr lang="en-ID" sz="4000" dirty="0"/>
          </a:p>
        </p:txBody>
      </p:sp>
      <p:pic>
        <p:nvPicPr>
          <p:cNvPr id="8" name="Picture 2" descr="What is a digital assistant? Definition and examples">
            <a:extLst>
              <a:ext uri="{FF2B5EF4-FFF2-40B4-BE49-F238E27FC236}">
                <a16:creationId xmlns:a16="http://schemas.microsoft.com/office/drawing/2014/main" id="{7181E2D8-55E9-07EB-670B-9655581A5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067050"/>
            <a:ext cx="55721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601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C7325DA-82C8-D1EF-1D85-DEBEC6FC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88094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2BC94-E91F-83C5-CFEF-47D7733DC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57200"/>
            <a:ext cx="8518358" cy="3124200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b="1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b="1" i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2000" b="1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2000" b="1" i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computer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grafik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table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 yang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Mendiktekan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gabungkan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Mencetak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permintaan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Memulai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video conferences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Menjadwal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Record minutes</a:t>
            </a: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ea typeface="Calibri" panose="020F0502020204030204" pitchFamily="34" charset="0"/>
              </a:rPr>
              <a:t>Mengatur</a:t>
            </a:r>
            <a:r>
              <a:rPr lang="en-US" sz="2000" dirty="0"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</a:rPr>
              <a:t>perjalanan</a:t>
            </a:r>
            <a:endParaRPr lang="en-ID" sz="36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C772A8-8AA8-D9F8-7DC9-AB6042A43C5E}"/>
              </a:ext>
            </a:extLst>
          </p:cNvPr>
          <p:cNvSpPr txBox="1">
            <a:spLocks/>
          </p:cNvSpPr>
          <p:nvPr/>
        </p:nvSpPr>
        <p:spPr bwMode="auto">
          <a:xfrm>
            <a:off x="457200" y="3850105"/>
            <a:ext cx="8518358" cy="17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b="1" dirty="0" err="1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Perbankan</a:t>
            </a:r>
            <a:r>
              <a:rPr lang="en-US" sz="20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layanan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balance, transactions, dan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penghematan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pembelanjaan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membuka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cellphone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riwayat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transaksi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216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143614-9F43-FC63-B281-6CB3472288AE}"/>
              </a:ext>
            </a:extLst>
          </p:cNvPr>
          <p:cNvSpPr txBox="1">
            <a:spLocks/>
          </p:cNvSpPr>
          <p:nvPr/>
        </p:nvSpPr>
        <p:spPr bwMode="auto">
          <a:xfrm>
            <a:off x="312821" y="304800"/>
            <a:ext cx="85183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Care: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infmormasi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rekam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medis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diingatkan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spesifik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Perawat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meminta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administrative,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 yang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melayani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Pasien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gejala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diderita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segera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dokter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merawat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sakit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Penghematan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kertas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Waktu input data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Workflow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ditingkatkan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8542E-C9E8-170E-303A-F9239584E702}"/>
              </a:ext>
            </a:extLst>
          </p:cNvPr>
          <p:cNvSpPr txBox="1"/>
          <p:nvPr/>
        </p:nvSpPr>
        <p:spPr>
          <a:xfrm>
            <a:off x="381000" y="4648200"/>
            <a:ext cx="197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+mn-lt"/>
              </a:rPr>
              <a:t>Dll</a:t>
            </a:r>
            <a:r>
              <a:rPr lang="en-US" sz="2800" i="1" dirty="0">
                <a:latin typeface="+mn-lt"/>
              </a:rPr>
              <a:t> …</a:t>
            </a:r>
            <a:endParaRPr lang="en-ID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6368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's face with a sound wave&#10;&#10;Description automatically generated">
            <a:extLst>
              <a:ext uri="{FF2B5EF4-FFF2-40B4-BE49-F238E27FC236}">
                <a16:creationId xmlns:a16="http://schemas.microsoft.com/office/drawing/2014/main" id="{ECFF8AE4-50A7-F664-B084-7BDE011CA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r="-2" b="-2"/>
          <a:stretch/>
        </p:blipFill>
        <p:spPr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1E67FD-8918-4B98-C8D6-8D2F5F69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99155"/>
            <a:ext cx="6934200" cy="128224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22313" indent="-722313" eaLnBrk="1" hangingPunct="1">
              <a:lnSpc>
                <a:spcPct val="90000"/>
              </a:lnSpc>
            </a:pPr>
            <a:r>
              <a:rPr lang="en-US" sz="3200" i="0" dirty="0">
                <a:solidFill>
                  <a:schemeClr val="tx1"/>
                </a:solidFill>
                <a:effectLst/>
              </a:rPr>
              <a:t>0.5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Mengenal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Perangkat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Lunak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untuk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Pengolah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Sinyal</a:t>
            </a:r>
            <a:r>
              <a:rPr lang="en-US" sz="3200" i="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i="0" dirty="0" err="1">
                <a:solidFill>
                  <a:schemeClr val="tx1"/>
                </a:solidFill>
                <a:effectLst/>
              </a:rPr>
              <a:t>Wicara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967C-4F37-AF9C-5954-0060F1AAB5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8700" y="3806655"/>
            <a:ext cx="5410200" cy="239871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114300" indent="0" algn="l" eaLnBrk="1" hangingPunct="1">
              <a:lnSpc>
                <a:spcPct val="90000"/>
              </a:lnSpc>
            </a:pPr>
            <a:r>
              <a:rPr lang="en-US" sz="2800" dirty="0">
                <a:effectLst/>
              </a:rPr>
              <a:t>Pada </a:t>
            </a:r>
            <a:r>
              <a:rPr lang="en-US" sz="2800" dirty="0" err="1">
                <a:effectLst/>
              </a:rPr>
              <a:t>kesempatan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kita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bicarakan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tiga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perangkat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lunak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sudah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umum</a:t>
            </a:r>
            <a:r>
              <a:rPr lang="en-US" sz="2800" dirty="0">
                <a:effectLst/>
              </a:rPr>
              <a:t> dan sangat </a:t>
            </a:r>
            <a:r>
              <a:rPr lang="en-US" sz="2800" dirty="0" err="1">
                <a:effectLst/>
              </a:rPr>
              <a:t>mudah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digunakan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yaitu</a:t>
            </a:r>
            <a:r>
              <a:rPr lang="en-US" sz="2800" dirty="0">
                <a:effectLst/>
              </a:rPr>
              <a:t> 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Matlab</a:t>
            </a:r>
            <a:r>
              <a:rPr lang="en-US" sz="2800" dirty="0">
                <a:effectLst/>
              </a:rPr>
              <a:t>, 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Octave, 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Scypi</a:t>
            </a:r>
            <a:r>
              <a:rPr lang="en-US" sz="2800" dirty="0">
                <a:effectLst/>
              </a:rPr>
              <a:t> </a:t>
            </a:r>
            <a:r>
              <a:rPr lang="en-US" sz="2800" dirty="0">
                <a:effectLst/>
                <a:sym typeface="Wingdings" panose="05000000000000000000" pitchFamily="2" charset="2"/>
              </a:rPr>
              <a:t> </a:t>
            </a:r>
            <a:r>
              <a:rPr lang="en-US" sz="2800" dirty="0">
                <a:effectLst/>
              </a:rPr>
              <a:t>Phyton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03067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898A-2961-12F7-6597-994098E5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457200"/>
          </a:xfrm>
        </p:spPr>
        <p:txBody>
          <a:bodyPr/>
          <a:lstStyle/>
          <a:p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569DB-8A17-72BC-4329-C7618C596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2123954"/>
            <a:ext cx="8686800" cy="3819646"/>
          </a:xfrm>
        </p:spPr>
        <p:txBody>
          <a:bodyPr/>
          <a:lstStyle/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MATLAB 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suatu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perangkat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simulasi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system yang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luar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biasa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walaupun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sangat mahal), dan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proof concept (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pembuktian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suatu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konsep</a:t>
            </a:r>
            <a:r>
              <a:rPr lang="en-ID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) yang sangat mahal.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Matlab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dirancang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matrices dan array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variable pada MATLAB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multidimensi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peduli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dimilikinya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matrik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 dua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aljabar</a:t>
            </a:r>
            <a:r>
              <a:rPr lang="en-US" sz="2400" dirty="0">
                <a:solidFill>
                  <a:srgbClr val="20212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linear.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5D7FB-B7EB-4850-BFB4-C09CA93A2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1600200" cy="1438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8212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898A-2961-12F7-6597-994098E5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09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OCTAVE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569DB-8A17-72BC-4329-C7618C596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" y="1752600"/>
            <a:ext cx="8915400" cy="4343400"/>
          </a:xfrm>
        </p:spPr>
        <p:txBody>
          <a:bodyPr/>
          <a:lstStyle/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GNU Octave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high-level language yang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utamanya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komputasi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handal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menyelesaikan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permasalahan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persamaan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linear dan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persamaan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non-linear, numerical linear algebra, statistical analysis, dan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lain. 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beroperasi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batch-oriented language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otomatis</a:t>
            </a:r>
            <a:r>
              <a:rPr lang="en-ID" sz="2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ee related image detail">
            <a:extLst>
              <a:ext uri="{FF2B5EF4-FFF2-40B4-BE49-F238E27FC236}">
                <a16:creationId xmlns:a16="http://schemas.microsoft.com/office/drawing/2014/main" id="{EE2F9BD9-2BC3-9F5C-D814-AB4A4DAC0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60" y="76200"/>
            <a:ext cx="1437640" cy="1437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9503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898A-2961-12F7-6597-994098E5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5800"/>
          </a:xfrm>
        </p:spPr>
        <p:txBody>
          <a:bodyPr/>
          <a:lstStyle/>
          <a:p>
            <a:r>
              <a:rPr lang="en-US" sz="1800" b="1" i="1" cap="all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SciPy Python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569DB-8A17-72BC-4329-C7618C596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1905000"/>
            <a:ext cx="8229600" cy="4343400"/>
          </a:xfrm>
        </p:spPr>
        <p:txBody>
          <a:bodyPr/>
          <a:lstStyle/>
          <a:p>
            <a:pPr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SciPy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sekumpulan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algorithma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matematika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fungsi-fungsi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dibangun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di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atas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NumPy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bextension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Python. </a:t>
            </a:r>
          </a:p>
          <a:p>
            <a:pPr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kata lain yang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mudah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jika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anda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sebagai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pengguna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Python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anda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memanfaatkan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paket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Scipy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melakukan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serangkaian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program yang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berkaitan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dengan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pengolahan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sinyal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 </a:t>
            </a:r>
          </a:p>
          <a:p>
            <a:pPr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Secara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lebih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luas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fungsi-fungsi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numerik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pada Python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menggunakan</a:t>
            </a:r>
            <a:r>
              <a:rPr lang="en-US" sz="24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Numpy</a:t>
            </a:r>
            <a:endParaRPr lang="en-ID" sz="36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A75EA43-76E1-ADB1-1B2F-E943E5688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680"/>
            <a:ext cx="6403743" cy="1087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8458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3752849"/>
            <a:ext cx="2468166" cy="1581151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Instruksional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endParaRPr lang="en-US" sz="2800" dirty="0"/>
          </a:p>
        </p:txBody>
      </p:sp>
      <p:pic>
        <p:nvPicPr>
          <p:cNvPr id="20485" name="Picture 20484" descr="Data pemrograman pada monitor komputer">
            <a:extLst>
              <a:ext uri="{FF2B5EF4-FFF2-40B4-BE49-F238E27FC236}">
                <a16:creationId xmlns:a16="http://schemas.microsoft.com/office/drawing/2014/main" id="{E3B8FABA-55E2-B938-4A2C-2B18724E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92" b="1541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667000" y="4286249"/>
            <a:ext cx="6324600" cy="2038351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800" dirty="0" err="1"/>
              <a:t>Siswa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digital,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pada </a:t>
            </a:r>
            <a:r>
              <a:rPr lang="en-US" sz="2800" dirty="0" err="1"/>
              <a:t>bahasan</a:t>
            </a:r>
            <a:r>
              <a:rPr lang="en-US" sz="2800" dirty="0"/>
              <a:t> system </a:t>
            </a:r>
            <a:r>
              <a:rPr lang="en-US" sz="2800" dirty="0" err="1"/>
              <a:t>pengolahan</a:t>
            </a:r>
            <a:r>
              <a:rPr lang="en-US" sz="2800" dirty="0"/>
              <a:t> </a:t>
            </a:r>
            <a:r>
              <a:rPr lang="en-US" sz="2800" dirty="0" err="1"/>
              <a:t>sinyal</a:t>
            </a:r>
            <a:r>
              <a:rPr lang="en-US" sz="2800" dirty="0"/>
              <a:t> </a:t>
            </a:r>
            <a:r>
              <a:rPr lang="en-US" sz="2800" dirty="0" err="1"/>
              <a:t>wicara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96B2-1192-759A-A482-41CC0CD1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sz="3200" dirty="0"/>
              <a:t>Latihan </a:t>
            </a:r>
            <a:r>
              <a:rPr lang="en-US" sz="3200" dirty="0" err="1"/>
              <a:t>Soal</a:t>
            </a:r>
            <a:r>
              <a:rPr lang="en-US" sz="3200" dirty="0"/>
              <a:t> &amp; </a:t>
            </a:r>
            <a:r>
              <a:rPr lang="en-US" sz="3200" dirty="0" err="1"/>
              <a:t>Tugas</a:t>
            </a:r>
            <a:endParaRPr lang="en-ID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2CF95-3A05-4471-A7FB-4E1A0DDE0F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area yang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Wicara</a:t>
            </a:r>
            <a:r>
              <a:rPr lang="en-US" sz="2000" i="0" dirty="0">
                <a:solidFill>
                  <a:srgbClr val="1A202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i="1" dirty="0">
              <a:solidFill>
                <a:srgbClr val="2F549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telekomunikasi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 system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sinyal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wicara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speech coding ?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pada system speech synthesis.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pahami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speech recognition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Beikan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pendukung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system speech recognition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merealisasikan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ASR (Automatic Speech Recognition)?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aspek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apalkah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mendesign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system ASR? 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speech recognition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perangkat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2000" dirty="0">
                <a:solidFill>
                  <a:srgbClr val="1A202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ID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2605780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95A61-2043-4222-CB9F-EA5A9C3FC1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914400"/>
            <a:ext cx="8991600" cy="5715000"/>
          </a:xfrm>
        </p:spPr>
        <p:txBody>
          <a:bodyPr/>
          <a:lstStyle/>
          <a:p>
            <a:pPr marL="447675" lvl="0" indent="-447675" algn="just">
              <a:lnSpc>
                <a:spcPct val="107000"/>
              </a:lnSpc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mungkin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melatih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speech recognition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perekaman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 YouTube?</a:t>
            </a:r>
            <a:endParaRPr lang="en-ID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</a:pPr>
            <a:r>
              <a:rPr lang="en-ID" sz="2000" dirty="0">
                <a:solidFill>
                  <a:srgbClr val="1A20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pahami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acoustic modeling dan language modeling?</a:t>
            </a:r>
          </a:p>
          <a:p>
            <a:pPr marL="447675" lvl="0" indent="-447675" algn="just">
              <a:lnSpc>
                <a:spcPct val="107000"/>
              </a:lnSpc>
            </a:pPr>
            <a:r>
              <a:rPr lang="en-ID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Ketika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memanfaatkan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Google’s Speech API?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mana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speech recognition?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tipe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berpengaruh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mesin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speech recognition?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voice recognition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speaker identification?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utama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membangun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speech recognition?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Anca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wicara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Siri, Alexa, Cortana, Google Assistant.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sepintas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kerjanya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000" dirty="0">
                <a:solidFill>
                  <a:srgbClr val="1A202C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disbanding yang lain.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193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ace with a sound wave&#10;&#10;Description automatically generated">
            <a:extLst>
              <a:ext uri="{FF2B5EF4-FFF2-40B4-BE49-F238E27FC236}">
                <a16:creationId xmlns:a16="http://schemas.microsoft.com/office/drawing/2014/main" id="{ABEA06BE-1BEF-011C-A075-7BE96BBD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DSP</a:t>
            </a:r>
          </a:p>
        </p:txBody>
      </p:sp>
      <p:sp>
        <p:nvSpPr>
          <p:cNvPr id="29699" name="Rectangle 8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19050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en-US" sz="2800" b="1" dirty="0"/>
              <a:t>Sound Applications</a:t>
            </a:r>
          </a:p>
          <a:p>
            <a:pPr lvl="1" algn="r" eaLnBrk="1" hangingPunct="1">
              <a:lnSpc>
                <a:spcPct val="80000"/>
              </a:lnSpc>
            </a:pPr>
            <a:r>
              <a:rPr lang="en-US" altLang="en-US" sz="2400" dirty="0"/>
              <a:t>Compression, enhancement, special effects, synthesis, recognition, echo cancellation,…</a:t>
            </a:r>
          </a:p>
          <a:p>
            <a:pPr lvl="1" algn="r" eaLnBrk="1" hangingPunct="1">
              <a:lnSpc>
                <a:spcPct val="80000"/>
              </a:lnSpc>
            </a:pPr>
            <a:r>
              <a:rPr lang="en-US" altLang="en-US" sz="2400" dirty="0"/>
              <a:t>Cell Phones, MP3 Players, Movies, Dictation, Text-to-speech,…</a:t>
            </a:r>
          </a:p>
        </p:txBody>
      </p:sp>
      <p:sp>
        <p:nvSpPr>
          <p:cNvPr id="2" name="Down Arrow 1"/>
          <p:cNvSpPr/>
          <p:nvPr/>
        </p:nvSpPr>
        <p:spPr>
          <a:xfrm>
            <a:off x="5257800" y="3017838"/>
            <a:ext cx="2133600" cy="563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914399" y="3846493"/>
            <a:ext cx="76961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2800" b="1" dirty="0" err="1">
                <a:latin typeface="+mn-lt"/>
              </a:rPr>
              <a:t>Fokus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pembahasan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kita</a:t>
            </a:r>
            <a:r>
              <a:rPr lang="en-US" sz="2800" b="1" dirty="0">
                <a:latin typeface="+mn-lt"/>
              </a:rPr>
              <a:t> pada </a:t>
            </a:r>
            <a:r>
              <a:rPr lang="en-US" sz="2800" b="1" dirty="0" err="1">
                <a:latin typeface="+mn-lt"/>
              </a:rPr>
              <a:t>Kuliah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Aplikasi</a:t>
            </a:r>
            <a:r>
              <a:rPr lang="en-US" sz="2800" b="1" dirty="0">
                <a:latin typeface="+mn-lt"/>
              </a:rPr>
              <a:t> DSP </a:t>
            </a:r>
            <a:r>
              <a:rPr lang="en-US" sz="2800" b="1" dirty="0" err="1">
                <a:latin typeface="+mn-lt"/>
              </a:rPr>
              <a:t>adalah</a:t>
            </a:r>
            <a:r>
              <a:rPr lang="en-US" sz="2800" b="1" dirty="0">
                <a:latin typeface="+mn-lt"/>
              </a:rPr>
              <a:t> Acoustic Signal Processing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3352800" y="5628382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3200" dirty="0"/>
              <a:t>Speech Signal Processing </a:t>
            </a:r>
          </a:p>
          <a:p>
            <a:pPr algn="r" eaLnBrk="1" hangingPunct="1"/>
            <a:r>
              <a:rPr lang="en-US" sz="3200" dirty="0"/>
              <a:t>(</a:t>
            </a:r>
            <a:r>
              <a:rPr lang="en-US" sz="3200" dirty="0" err="1"/>
              <a:t>Pengolahan</a:t>
            </a:r>
            <a:r>
              <a:rPr lang="en-US" sz="3200" dirty="0"/>
              <a:t> </a:t>
            </a:r>
            <a:r>
              <a:rPr lang="en-US" sz="3200" dirty="0" err="1"/>
              <a:t>Sinyal</a:t>
            </a:r>
            <a:r>
              <a:rPr lang="en-US" sz="3200" dirty="0"/>
              <a:t> </a:t>
            </a:r>
            <a:r>
              <a:rPr lang="en-US" sz="3200" dirty="0" err="1"/>
              <a:t>Wicara</a:t>
            </a:r>
            <a:r>
              <a:rPr lang="en-US" sz="3200" dirty="0"/>
              <a:t>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410200" y="4837093"/>
            <a:ext cx="1772165" cy="56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"/>
            <a:ext cx="353681" cy="3599018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7FA73-731F-466D-969F-703CBAEB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2706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3116508-1050-1177-F05B-B50A58F841E2}"/>
              </a:ext>
            </a:extLst>
          </p:cNvPr>
          <p:cNvSpPr/>
          <p:nvPr/>
        </p:nvSpPr>
        <p:spPr>
          <a:xfrm>
            <a:off x="-1146" y="-5611"/>
            <a:ext cx="9145146" cy="6863611"/>
          </a:xfrm>
          <a:custGeom>
            <a:avLst/>
            <a:gdLst>
              <a:gd name="connsiteX0" fmla="*/ 0 w 2597543"/>
              <a:gd name="connsiteY0" fmla="*/ 0 h 717678"/>
              <a:gd name="connsiteX1" fmla="*/ 2597543 w 2597543"/>
              <a:gd name="connsiteY1" fmla="*/ 0 h 717678"/>
              <a:gd name="connsiteX2" fmla="*/ 2597543 w 2597543"/>
              <a:gd name="connsiteY2" fmla="*/ 717678 h 717678"/>
              <a:gd name="connsiteX3" fmla="*/ 0 w 2597543"/>
              <a:gd name="connsiteY3" fmla="*/ 717678 h 717678"/>
              <a:gd name="connsiteX4" fmla="*/ 0 w 2597543"/>
              <a:gd name="connsiteY4" fmla="*/ 0 h 7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543" h="717678">
                <a:moveTo>
                  <a:pt x="0" y="0"/>
                </a:moveTo>
                <a:lnTo>
                  <a:pt x="2597543" y="0"/>
                </a:lnTo>
                <a:lnTo>
                  <a:pt x="2597543" y="717678"/>
                </a:lnTo>
                <a:lnTo>
                  <a:pt x="0" y="71767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63538" defTabSz="889000">
              <a:spcAft>
                <a:spcPts val="600"/>
              </a:spcAft>
            </a:pPr>
            <a:r>
              <a:rPr lang="en-US" sz="9600" dirty="0" err="1">
                <a:ea typeface="+mj-ea"/>
                <a:cs typeface="+mj-cs"/>
              </a:rPr>
              <a:t>Materi</a:t>
            </a:r>
            <a:r>
              <a:rPr lang="en-US" sz="9600" dirty="0">
                <a:ea typeface="+mj-ea"/>
                <a:cs typeface="+mj-cs"/>
              </a:rPr>
              <a:t> </a:t>
            </a:r>
            <a:r>
              <a:rPr lang="en-US" sz="9600" dirty="0" err="1">
                <a:ea typeface="+mj-ea"/>
                <a:cs typeface="+mj-cs"/>
              </a:rPr>
              <a:t>Kuliah</a:t>
            </a:r>
            <a:r>
              <a:rPr lang="en-US" sz="9600" dirty="0">
                <a:ea typeface="+mj-ea"/>
                <a:cs typeface="+mj-cs"/>
              </a:rPr>
              <a:t>:</a:t>
            </a:r>
            <a:endParaRPr lang="en-US" sz="2400" kern="1200" dirty="0">
              <a:solidFill>
                <a:schemeClr val="bg1"/>
              </a:solidFill>
            </a:endParaRPr>
          </a:p>
          <a:p>
            <a:pPr marL="363538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</a:rPr>
              <a:t>Bab 0. </a:t>
            </a:r>
            <a:r>
              <a:rPr lang="en-US" sz="2400" kern="1200" dirty="0" err="1">
                <a:solidFill>
                  <a:schemeClr val="bg1"/>
                </a:solidFill>
              </a:rPr>
              <a:t>Pengantar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Materi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Aplikasi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Pengolahan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DIgital</a:t>
            </a:r>
            <a:endParaRPr lang="en-US" sz="2400" kern="1200" dirty="0">
              <a:solidFill>
                <a:schemeClr val="bg1"/>
              </a:solidFill>
            </a:endParaRPr>
          </a:p>
          <a:p>
            <a:pPr marL="363538" defTabSz="8890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1. </a:t>
            </a:r>
            <a:r>
              <a:rPr lang="en-US" sz="2400" kern="1200" dirty="0" err="1">
                <a:solidFill>
                  <a:schemeClr val="bg1"/>
                </a:solidFill>
              </a:rPr>
              <a:t>Pengantar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Pengolahan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Wicara</a:t>
            </a:r>
            <a:endParaRPr lang="en-US" sz="2400" kern="1200" dirty="0">
              <a:solidFill>
                <a:schemeClr val="bg1"/>
              </a:solidFill>
            </a:endParaRPr>
          </a:p>
          <a:p>
            <a:pPr marL="363538"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bg1"/>
                </a:solidFill>
              </a:rPr>
              <a:t>Bab 2.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Wicara</a:t>
            </a:r>
            <a:endParaRPr lang="en-US" sz="2400" kern="1200" dirty="0">
              <a:solidFill>
                <a:schemeClr val="bg1"/>
              </a:solidFill>
            </a:endParaRP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3. </a:t>
            </a:r>
            <a:r>
              <a:rPr lang="en-US" sz="2400" kern="1200" dirty="0" err="1">
                <a:solidFill>
                  <a:schemeClr val="bg1"/>
                </a:solidFill>
              </a:rPr>
              <a:t>Pendengaran</a:t>
            </a:r>
            <a:r>
              <a:rPr lang="en-US" sz="2400" kern="1200" dirty="0">
                <a:solidFill>
                  <a:schemeClr val="bg1"/>
                </a:solidFill>
              </a:rPr>
              <a:t> dan </a:t>
            </a:r>
            <a:r>
              <a:rPr lang="en-US" sz="2400" kern="1200" dirty="0" err="1">
                <a:solidFill>
                  <a:schemeClr val="bg1"/>
                </a:solidFill>
              </a:rPr>
              <a:t>Persepsi</a:t>
            </a:r>
            <a:r>
              <a:rPr lang="en-US" sz="2400" kern="1200" dirty="0">
                <a:solidFill>
                  <a:schemeClr val="bg1"/>
                </a:solidFill>
              </a:rPr>
              <a:t> Audio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4. Analisa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Wicara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dalam</a:t>
            </a:r>
            <a:r>
              <a:rPr lang="en-US" sz="2400" kern="1200" dirty="0">
                <a:solidFill>
                  <a:schemeClr val="bg1"/>
                </a:solidFill>
              </a:rPr>
              <a:t> Domain Waktu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5. Analisa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Wicara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dalam</a:t>
            </a:r>
            <a:r>
              <a:rPr lang="en-US" sz="2400" kern="1200" dirty="0">
                <a:solidFill>
                  <a:schemeClr val="bg1"/>
                </a:solidFill>
              </a:rPr>
              <a:t> Domain </a:t>
            </a:r>
            <a:r>
              <a:rPr lang="en-US" sz="2400" kern="1200" dirty="0" err="1">
                <a:solidFill>
                  <a:schemeClr val="bg1"/>
                </a:solidFill>
              </a:rPr>
              <a:t>Frekuensi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6. </a:t>
            </a:r>
            <a:r>
              <a:rPr lang="en-US" sz="2400" kern="1200" dirty="0" err="1">
                <a:solidFill>
                  <a:schemeClr val="bg1"/>
                </a:solidFill>
              </a:rPr>
              <a:t>Estimasi</a:t>
            </a:r>
            <a:r>
              <a:rPr lang="en-US" sz="2400" kern="1200" dirty="0">
                <a:solidFill>
                  <a:schemeClr val="bg1"/>
                </a:solidFill>
              </a:rPr>
              <a:t> Pitch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7. Linear Predictive Analysis 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8. Mell Frequency </a:t>
            </a:r>
            <a:r>
              <a:rPr lang="en-US" sz="2400" kern="1200" dirty="0" err="1">
                <a:solidFill>
                  <a:schemeClr val="bg1"/>
                </a:solidFill>
              </a:rPr>
              <a:t>Cepstrum</a:t>
            </a:r>
            <a:r>
              <a:rPr lang="en-US" sz="2400" kern="1200" dirty="0">
                <a:solidFill>
                  <a:schemeClr val="bg1"/>
                </a:solidFill>
              </a:rPr>
              <a:t> Coefficient 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9. </a:t>
            </a:r>
            <a:r>
              <a:rPr lang="en-US" sz="2400" kern="1200" dirty="0" err="1">
                <a:solidFill>
                  <a:schemeClr val="bg1"/>
                </a:solidFill>
              </a:rPr>
              <a:t>Pengklaseran</a:t>
            </a:r>
            <a:r>
              <a:rPr lang="en-US" sz="2400" kern="1200" dirty="0">
                <a:solidFill>
                  <a:schemeClr val="bg1"/>
                </a:solidFill>
              </a:rPr>
              <a:t> Fitur </a:t>
            </a:r>
            <a:r>
              <a:rPr lang="en-US" sz="2400" kern="1200" dirty="0" err="1">
                <a:solidFill>
                  <a:schemeClr val="bg1"/>
                </a:solidFill>
              </a:rPr>
              <a:t>Sinyal</a:t>
            </a:r>
            <a:r>
              <a:rPr lang="en-US" sz="2400" kern="1200" dirty="0">
                <a:solidFill>
                  <a:schemeClr val="bg1"/>
                </a:solidFill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</a:rPr>
              <a:t>Wicara</a:t>
            </a:r>
            <a:r>
              <a:rPr lang="en-US" sz="2400" kern="1200" dirty="0">
                <a:solidFill>
                  <a:schemeClr val="bg1"/>
                </a:solidFill>
              </a:rPr>
              <a:t>  </a:t>
            </a:r>
          </a:p>
          <a:p>
            <a:pPr marL="363538" defTabSz="800100">
              <a:lnSpc>
                <a:spcPct val="90000"/>
              </a:lnSpc>
              <a:spcAft>
                <a:spcPct val="35000"/>
              </a:spcAft>
            </a:pPr>
            <a:r>
              <a:rPr lang="en-US" sz="2400" kern="1200" dirty="0">
                <a:solidFill>
                  <a:schemeClr val="bg1"/>
                </a:solidFill>
              </a:rPr>
              <a:t>Bab 10. Speech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48769"/>
            <a:ext cx="389151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+mn-lt"/>
                <a:cs typeface="Arial" panose="020B0604020202020204" pitchFamily="34" charset="0"/>
              </a:rPr>
              <a:t>Perangkat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n-lt"/>
                <a:cs typeface="Arial" panose="020B0604020202020204" pitchFamily="34" charset="0"/>
              </a:rPr>
              <a:t>Keras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n-lt"/>
                <a:cs typeface="Arial" panose="020B0604020202020204" pitchFamily="34" charset="0"/>
              </a:rPr>
              <a:t>Pendukung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..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PC plus Sound Card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Microphone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Digital Audio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Procesor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Audio Analyzer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2286000"/>
            <a:ext cx="3955122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latin typeface="+mn-lt"/>
                <a:cs typeface="Arial" panose="020B0604020202020204" pitchFamily="34" charset="0"/>
              </a:rPr>
              <a:t>Perangkat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n-lt"/>
                <a:cs typeface="Arial" panose="020B0604020202020204" pitchFamily="34" charset="0"/>
              </a:rPr>
              <a:t>Lunak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+mn-lt"/>
                <a:cs typeface="Arial" panose="020B0604020202020204" pitchFamily="34" charset="0"/>
              </a:rPr>
              <a:t>Pendukung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..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n-lt"/>
                <a:cs typeface="Arial" panose="020B0604020202020204" pitchFamily="34" charset="0"/>
              </a:rPr>
              <a:t>Matlab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+mn-lt"/>
                <a:cs typeface="Arial" panose="020B0604020202020204" pitchFamily="34" charset="0"/>
              </a:rPr>
              <a:t>WavSurfer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Pratt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Python</a:t>
            </a:r>
          </a:p>
        </p:txBody>
      </p:sp>
      <p:pic>
        <p:nvPicPr>
          <p:cNvPr id="4" name="Picture 3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140C7CC9-BFD9-A55E-CD53-C448E84DF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25"/>
            <a:ext cx="9144000" cy="2428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belajarnya</a:t>
            </a:r>
            <a:r>
              <a:rPr lang="en-US" sz="3200" dirty="0"/>
              <a:t>?..</a:t>
            </a:r>
          </a:p>
        </p:txBody>
      </p:sp>
      <p:sp>
        <p:nvSpPr>
          <p:cNvPr id="33795" name="Rectangle 7"/>
          <p:cNvSpPr>
            <a:spLocks noGrp="1"/>
          </p:cNvSpPr>
          <p:nvPr>
            <p:ph type="body" sz="quarter" idx="15"/>
          </p:nvPr>
        </p:nvSpPr>
        <p:spPr>
          <a:xfrm>
            <a:off x="228600" y="1143000"/>
            <a:ext cx="8686800" cy="3124200"/>
          </a:xfrm>
        </p:spPr>
        <p:txBody>
          <a:bodyPr/>
          <a:lstStyle/>
          <a:p>
            <a:pPr marL="0" indent="0" algn="l" eaLnBrk="1" hangingPunct="1"/>
            <a:r>
              <a:rPr lang="en-US" sz="2800" dirty="0"/>
              <a:t> Agar </a:t>
            </a:r>
            <a:r>
              <a:rPr lang="en-US" sz="2800" dirty="0" err="1"/>
              <a:t>tidak</a:t>
            </a:r>
            <a:r>
              <a:rPr lang="en-US" sz="2800" dirty="0"/>
              <a:t> salah Langkah:</a:t>
            </a:r>
          </a:p>
          <a:p>
            <a:pPr marL="0" indent="0" algn="l" eaLnBrk="1" hangingPunct="1">
              <a:buFont typeface="Arial" charset="0"/>
              <a:buChar char="•"/>
            </a:pPr>
            <a:r>
              <a:rPr lang="en-US" sz="2800" i="0" dirty="0"/>
              <a:t> </a:t>
            </a:r>
            <a:r>
              <a:rPr lang="en-US" sz="2800" i="0" dirty="0" err="1"/>
              <a:t>Membaca</a:t>
            </a:r>
            <a:r>
              <a:rPr lang="en-US" sz="2800" i="0" dirty="0"/>
              <a:t> </a:t>
            </a:r>
            <a:r>
              <a:rPr lang="en-US" sz="2800" i="0" dirty="0" err="1"/>
              <a:t>buku</a:t>
            </a:r>
            <a:r>
              <a:rPr lang="en-US" sz="2800" i="0" dirty="0"/>
              <a:t> </a:t>
            </a:r>
            <a:r>
              <a:rPr lang="en-US" sz="2800" i="0" dirty="0" err="1"/>
              <a:t>sebelum</a:t>
            </a:r>
            <a:r>
              <a:rPr lang="en-US" sz="2800" i="0" dirty="0"/>
              <a:t> </a:t>
            </a:r>
            <a:r>
              <a:rPr lang="en-US" sz="2800" i="0" dirty="0" err="1"/>
              <a:t>kuliah</a:t>
            </a:r>
            <a:endParaRPr lang="en-US" sz="2800" i="0" dirty="0"/>
          </a:p>
          <a:p>
            <a:pPr marL="0" indent="0" algn="l" eaLnBrk="1" hangingPunct="1">
              <a:buFont typeface="Arial" charset="0"/>
              <a:buChar char="•"/>
            </a:pPr>
            <a:r>
              <a:rPr lang="en-US" sz="2800" i="0" dirty="0"/>
              <a:t> </a:t>
            </a:r>
            <a:r>
              <a:rPr lang="en-US" sz="2800" i="0" dirty="0" err="1"/>
              <a:t>Mengikuti</a:t>
            </a:r>
            <a:r>
              <a:rPr lang="en-US" sz="2800" i="0" dirty="0"/>
              <a:t> </a:t>
            </a:r>
            <a:r>
              <a:rPr lang="en-US" sz="2800" i="0" dirty="0" err="1"/>
              <a:t>kuliah</a:t>
            </a:r>
            <a:r>
              <a:rPr lang="en-US" sz="2800" i="0" dirty="0"/>
              <a:t> </a:t>
            </a:r>
            <a:r>
              <a:rPr lang="en-US" sz="2800" i="0" dirty="0" err="1"/>
              <a:t>dengan</a:t>
            </a:r>
            <a:r>
              <a:rPr lang="en-US" sz="2800" i="0" dirty="0"/>
              <a:t> </a:t>
            </a:r>
            <a:r>
              <a:rPr lang="en-US" sz="2800" i="0" dirty="0" err="1"/>
              <a:t>tertib</a:t>
            </a:r>
            <a:r>
              <a:rPr lang="en-US" sz="2800" i="0" dirty="0"/>
              <a:t> plus </a:t>
            </a:r>
            <a:r>
              <a:rPr lang="en-US" sz="2800" i="0" dirty="0" err="1"/>
              <a:t>konsentrasi</a:t>
            </a:r>
            <a:endParaRPr lang="en-US" sz="2800" i="0" dirty="0"/>
          </a:p>
          <a:p>
            <a:pPr marL="0" indent="0" algn="l" eaLnBrk="1" hangingPunct="1">
              <a:buFont typeface="Arial" charset="0"/>
              <a:buChar char="•"/>
            </a:pPr>
            <a:r>
              <a:rPr lang="en-US" sz="2800" i="0" dirty="0"/>
              <a:t> </a:t>
            </a:r>
            <a:r>
              <a:rPr lang="en-US" sz="2800" i="0" dirty="0" err="1"/>
              <a:t>Mengerjakan</a:t>
            </a:r>
            <a:r>
              <a:rPr lang="en-US" sz="2800" i="0" dirty="0"/>
              <a:t> </a:t>
            </a:r>
            <a:r>
              <a:rPr lang="en-US" sz="2800" i="0" dirty="0" err="1"/>
              <a:t>tugas</a:t>
            </a:r>
            <a:r>
              <a:rPr lang="en-US" sz="2800" i="0" dirty="0"/>
              <a:t> </a:t>
            </a:r>
            <a:r>
              <a:rPr lang="en-US" sz="2800" i="0" dirty="0" err="1"/>
              <a:t>dengan</a:t>
            </a:r>
            <a:r>
              <a:rPr lang="en-US" sz="2800" i="0" dirty="0"/>
              <a:t> </a:t>
            </a:r>
            <a:r>
              <a:rPr lang="en-US" sz="2800" i="0" dirty="0" err="1"/>
              <a:t>benar</a:t>
            </a:r>
            <a:endParaRPr lang="en-US" sz="2800" i="0" dirty="0"/>
          </a:p>
          <a:p>
            <a:pPr marL="0" indent="0" algn="l" eaLnBrk="1" hangingPunct="1">
              <a:buFont typeface="Arial" charset="0"/>
              <a:buChar char="•"/>
            </a:pPr>
            <a:r>
              <a:rPr lang="en-US" sz="2800" i="0" dirty="0"/>
              <a:t> </a:t>
            </a:r>
            <a:r>
              <a:rPr lang="en-US" sz="2800" i="0" dirty="0" err="1"/>
              <a:t>Maksimalkan</a:t>
            </a:r>
            <a:r>
              <a:rPr lang="en-US" sz="2800" i="0" dirty="0"/>
              <a:t> </a:t>
            </a:r>
            <a:r>
              <a:rPr lang="en-US" sz="2800" i="0" dirty="0" err="1"/>
              <a:t>penggunaan</a:t>
            </a:r>
            <a:r>
              <a:rPr lang="en-US" sz="2800" i="0" dirty="0"/>
              <a:t> </a:t>
            </a:r>
            <a:r>
              <a:rPr lang="en-US" sz="2800" i="0" dirty="0" err="1"/>
              <a:t>Medsos</a:t>
            </a:r>
            <a:r>
              <a:rPr lang="en-US" sz="2800" i="0" dirty="0"/>
              <a:t> </a:t>
            </a:r>
            <a:r>
              <a:rPr lang="en-US" sz="2800" i="0" dirty="0" err="1"/>
              <a:t>untuk</a:t>
            </a:r>
            <a:r>
              <a:rPr lang="en-US" sz="2800" i="0" dirty="0"/>
              <a:t> </a:t>
            </a:r>
            <a:r>
              <a:rPr lang="en-US" sz="2800" i="0" dirty="0" err="1"/>
              <a:t>menunjang</a:t>
            </a:r>
            <a:r>
              <a:rPr lang="en-US" sz="2800" i="0" dirty="0"/>
              <a:t> </a:t>
            </a:r>
            <a:r>
              <a:rPr lang="en-US" sz="2800" i="0" dirty="0" err="1"/>
              <a:t>belajar</a:t>
            </a:r>
            <a:endParaRPr lang="en-US" sz="2800" i="0" dirty="0"/>
          </a:p>
          <a:p>
            <a:pPr marL="0" indent="0" eaLnBrk="1" hangingPunct="1"/>
            <a:endParaRPr lang="en-US" sz="2400" dirty="0"/>
          </a:p>
        </p:txBody>
      </p:sp>
      <p:pic>
        <p:nvPicPr>
          <p:cNvPr id="2" name="Picture 1" descr="A purple and white background with white lines&#10;&#10;Description automatically generated">
            <a:extLst>
              <a:ext uri="{FF2B5EF4-FFF2-40B4-BE49-F238E27FC236}">
                <a16:creationId xmlns:a16="http://schemas.microsoft.com/office/drawing/2014/main" id="{7A968CB8-C723-FCF1-76AA-9A54F585D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25"/>
            <a:ext cx="9144000" cy="2428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4E347-3D35-5DBE-E9EF-258B1D4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:….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7A252-2B4A-CFE3-36D0-8F900DA96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6400" y="2438400"/>
            <a:ext cx="5105400" cy="2362200"/>
          </a:xfrm>
        </p:spPr>
        <p:txBody>
          <a:bodyPr/>
          <a:lstStyle/>
          <a:p>
            <a:r>
              <a:rPr lang="en-US" sz="4000" dirty="0" err="1"/>
              <a:t>Tugas</a:t>
            </a:r>
            <a:r>
              <a:rPr lang="en-US" sz="4000" dirty="0"/>
              <a:t>: 30% - 40 %</a:t>
            </a:r>
          </a:p>
          <a:p>
            <a:r>
              <a:rPr lang="en-US" sz="4000" dirty="0"/>
              <a:t>Quiz: 30 % - 40%</a:t>
            </a:r>
          </a:p>
          <a:p>
            <a:r>
              <a:rPr lang="en-US" sz="4000" dirty="0"/>
              <a:t>UAS: 30% - 40%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926518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486400" cy="609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cap="small" dirty="0" err="1"/>
              <a:t>Daftar</a:t>
            </a:r>
            <a:r>
              <a:rPr lang="en-US" sz="2800" b="1" cap="small" dirty="0"/>
              <a:t> </a:t>
            </a:r>
            <a:r>
              <a:rPr lang="en-US" sz="2800" b="1" cap="small" dirty="0" err="1"/>
              <a:t>Pustaka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743465"/>
            <a:ext cx="8382000" cy="577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https://www.javatpoint.com/who-invented-telephone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diakses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22-Des-2022.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2971800" algn="ctr"/>
                <a:tab pos="5943600" algn="r"/>
              </a:tabLst>
            </a:pP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https://wiki.aalto.fi/pages/viewpage.action?pageId=148294317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diakses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20-Des-2022.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Lawrence R.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Rabiner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Ronald W. Schafer, “Theory and Applications of Digital Speech Processing”, Pearson Higher Education, Inc, 2010.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Lawrence R.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Rabiner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Ronald W. Schafer, “Introduction to Digital Speech Processing”, now Publishers Inc., 2007.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Paul R Hill, Audio and Speech Processing with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Matlab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CRC Press Taylor &amp; Francis Group, 2019.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Alfred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Mertins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“Signal Analysis, Wavelets, Filter Banks, Time-Frequency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Transformsa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Applications” John Wiley and Sons , 1999.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L. Flanagan, C. H. Coker, L. R. </a:t>
            </a:r>
            <a:r>
              <a:rPr lang="en-ID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Rabiner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W. Schafer, N. Umeda, “Synthetic Voice for Computer”, IEEE Spectrum, Vol. 7, Issue: 10, October 1970.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John Holmes and Wendy Holmes, “Speech Synthesis and Recognition”, 2</a:t>
            </a:r>
            <a:r>
              <a:rPr lang="en-ID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ID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edition, Taylor &amp; Francis e-Library, 2003.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Peter B. Denes and Elliot N. Pinson, “The Speech Chain, The Physic and Biology of Spoken Language”, Library of </a:t>
            </a:r>
            <a:r>
              <a:rPr lang="en-ID" kern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Conggress</a:t>
            </a:r>
            <a:r>
              <a:rPr lang="en-ID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D" kern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Cataloging</a:t>
            </a:r>
            <a:r>
              <a:rPr lang="en-ID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-in-Publication Data, 2</a:t>
            </a:r>
            <a:r>
              <a:rPr lang="en-ID" kern="18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ID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Edition, 1993.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endParaRPr lang="en-ID" kern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1707</Words>
  <Application>Microsoft Office PowerPoint</Application>
  <PresentationFormat>On-screen Show (4:3)</PresentationFormat>
  <Paragraphs>204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Meiryo</vt:lpstr>
      <vt:lpstr>Arial</vt:lpstr>
      <vt:lpstr>Calibri</vt:lpstr>
      <vt:lpstr>Cambria Math</vt:lpstr>
      <vt:lpstr>Garamond</vt:lpstr>
      <vt:lpstr>Helvetica Neue Medium</vt:lpstr>
      <vt:lpstr>Open Sans</vt:lpstr>
      <vt:lpstr>Segoe UI</vt:lpstr>
      <vt:lpstr>Symbol</vt:lpstr>
      <vt:lpstr>Times New Roman</vt:lpstr>
      <vt:lpstr>Trebuchet MS</vt:lpstr>
      <vt:lpstr>Wingdings</vt:lpstr>
      <vt:lpstr>QuizShow</vt:lpstr>
      <vt:lpstr>Office Theme</vt:lpstr>
      <vt:lpstr>Aplikasi Pengolahan Sinyal Digital</vt:lpstr>
      <vt:lpstr>Tujuan Instruksional Umum</vt:lpstr>
      <vt:lpstr>Tujuan Instruksional Khusus</vt:lpstr>
      <vt:lpstr>Tentang Aplikasi DSP</vt:lpstr>
      <vt:lpstr>PowerPoint Presentation</vt:lpstr>
      <vt:lpstr>Perangkat Apa saja yang diperlukan?</vt:lpstr>
      <vt:lpstr>Bagaimana cara belajarnya?..</vt:lpstr>
      <vt:lpstr>Evaluasi:….</vt:lpstr>
      <vt:lpstr>Daftar Pustaka</vt:lpstr>
      <vt:lpstr>PowerPoint Presentation</vt:lpstr>
      <vt:lpstr>0.1. Ada apa dengan sinyal Wicara ?</vt:lpstr>
      <vt:lpstr>0.2. Teknologi Komunikasi</vt:lpstr>
      <vt:lpstr>2010-sampai sekarang…</vt:lpstr>
      <vt:lpstr>2010-sampai sekarang…</vt:lpstr>
      <vt:lpstr>2010-sampai sekarang…</vt:lpstr>
      <vt:lpstr>0.3. Memahami Teknologi Sinyal Wicara dan Aplikasinya</vt:lpstr>
      <vt:lpstr>Speech Coding</vt:lpstr>
      <vt:lpstr>Diagram blok speech coding</vt:lpstr>
      <vt:lpstr>Speech Synthesis</vt:lpstr>
      <vt:lpstr>Diagram blok speech synthesis</vt:lpstr>
      <vt:lpstr>Speech Recognition</vt:lpstr>
      <vt:lpstr>0.4. Pengembangan Teknologi Speech Recognition </vt:lpstr>
      <vt:lpstr>PowerPoint Presentation</vt:lpstr>
      <vt:lpstr>PowerPoint Presentation</vt:lpstr>
      <vt:lpstr>PowerPoint Presentation</vt:lpstr>
      <vt:lpstr>0.5 Mengenal Perangkat Lunak untuk Pengolah Sinyal Wicara</vt:lpstr>
      <vt:lpstr>MATLAB</vt:lpstr>
      <vt:lpstr>OCTAVE</vt:lpstr>
      <vt:lpstr>SciPy Python</vt:lpstr>
      <vt:lpstr>Latihan Soal &amp; 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2010-08-27T05:49:36Z</dcterms:created>
  <dcterms:modified xsi:type="dcterms:W3CDTF">2024-08-21T14:11:23Z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