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8" r:id="rId2"/>
  </p:sldMasterIdLst>
  <p:notesMasterIdLst>
    <p:notesMasterId r:id="rId44"/>
  </p:notesMasterIdLst>
  <p:handoutMasterIdLst>
    <p:handoutMasterId r:id="rId45"/>
  </p:handoutMasterIdLst>
  <p:sldIdLst>
    <p:sldId id="257" r:id="rId3"/>
    <p:sldId id="284" r:id="rId4"/>
    <p:sldId id="263" r:id="rId5"/>
    <p:sldId id="285" r:id="rId6"/>
    <p:sldId id="264" r:id="rId7"/>
    <p:sldId id="262" r:id="rId8"/>
    <p:sldId id="301" r:id="rId9"/>
    <p:sldId id="311" r:id="rId10"/>
    <p:sldId id="266" r:id="rId11"/>
    <p:sldId id="267" r:id="rId12"/>
    <p:sldId id="303" r:id="rId13"/>
    <p:sldId id="268" r:id="rId14"/>
    <p:sldId id="269" r:id="rId15"/>
    <p:sldId id="270" r:id="rId16"/>
    <p:sldId id="271" r:id="rId17"/>
    <p:sldId id="304" r:id="rId18"/>
    <p:sldId id="305" r:id="rId19"/>
    <p:sldId id="272" r:id="rId20"/>
    <p:sldId id="306" r:id="rId21"/>
    <p:sldId id="307" r:id="rId22"/>
    <p:sldId id="273" r:id="rId23"/>
    <p:sldId id="290" r:id="rId24"/>
    <p:sldId id="292" r:id="rId25"/>
    <p:sldId id="286" r:id="rId26"/>
    <p:sldId id="287" r:id="rId27"/>
    <p:sldId id="291" r:id="rId28"/>
    <p:sldId id="277" r:id="rId29"/>
    <p:sldId id="293" r:id="rId30"/>
    <p:sldId id="295" r:id="rId31"/>
    <p:sldId id="289" r:id="rId32"/>
    <p:sldId id="294" r:id="rId33"/>
    <p:sldId id="296" r:id="rId34"/>
    <p:sldId id="309" r:id="rId35"/>
    <p:sldId id="310" r:id="rId36"/>
    <p:sldId id="297" r:id="rId37"/>
    <p:sldId id="308" r:id="rId38"/>
    <p:sldId id="300" r:id="rId39"/>
    <p:sldId id="299" r:id="rId40"/>
    <p:sldId id="302" r:id="rId41"/>
    <p:sldId id="282" r:id="rId42"/>
    <p:sldId id="283" r:id="rId43"/>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4" autoAdjust="0"/>
    <p:restoredTop sz="93959" autoAdjust="0"/>
  </p:normalViewPr>
  <p:slideViewPr>
    <p:cSldViewPr>
      <p:cViewPr varScale="1">
        <p:scale>
          <a:sx n="51" d="100"/>
          <a:sy n="51" d="100"/>
        </p:scale>
        <p:origin x="1400" y="44"/>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r>
              <a:rPr lang="sv-SE"/>
              <a:t>Pemahaman Sinyal Wicara dan Konsep Pembangkitan Sinyal Wicara</a:t>
            </a:r>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54D4857D-62A5-486B-9129-468003D7E020}" type="datetimeFigureOut">
              <a:rPr lang="en-US" smtClean="0"/>
              <a:pPr/>
              <a:t>8/20/2024</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2EBE4566-6F3A-4CC1-BD6C-9C510D05F126}" type="slidenum">
              <a:rPr lang="en-US" smtClean="0"/>
              <a:pPr/>
              <a:t>‹#›</a:t>
            </a:fld>
            <a:endParaRPr lang="en-US"/>
          </a:p>
        </p:txBody>
      </p:sp>
    </p:spTree>
    <p:extLst>
      <p:ext uri="{BB962C8B-B14F-4D97-AF65-F5344CB8AC3E}">
        <p14:creationId xmlns:p14="http://schemas.microsoft.com/office/powerpoint/2010/main" val="52475577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r>
              <a:rPr lang="sv-SE"/>
              <a:t>Pemahaman Sinyal Wicara dan Konsep Pembangkitan Sinyal Wicara</a:t>
            </a:r>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D2EF2CE-B28C-4ED4-8FD0-48BB3F48846A}" type="datetimeFigureOut">
              <a:rPr lang="en-US" smtClean="0"/>
              <a:pPr/>
              <a:t>8/20/2024</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61807874-5299-41B2-A37A-6AA3547857F4}" type="slidenum">
              <a:rPr lang="en-US" smtClean="0"/>
              <a:pPr/>
              <a:t>‹#›</a:t>
            </a:fld>
            <a:endParaRPr lang="en-US"/>
          </a:p>
        </p:txBody>
      </p:sp>
    </p:spTree>
    <p:extLst>
      <p:ext uri="{BB962C8B-B14F-4D97-AF65-F5344CB8AC3E}">
        <p14:creationId xmlns:p14="http://schemas.microsoft.com/office/powerpoint/2010/main" val="2656191103"/>
      </p:ext>
    </p:extLst>
  </p:cSld>
  <p:clrMap bg1="lt1" tx1="dk1" bg2="lt2" tx2="dk2" accent1="accent1" accent2="accent2" accent3="accent3" accent4="accent4" accent5="accent5" accent6="accent6" hlink="hlink" folHlink="folHlink"/>
  <p:hf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1</a:t>
            </a:fld>
            <a:endParaRPr lang="en-US"/>
          </a:p>
        </p:txBody>
      </p:sp>
      <p:sp>
        <p:nvSpPr>
          <p:cNvPr id="5" name="Header Placeholder 4"/>
          <p:cNvSpPr>
            <a:spLocks noGrp="1"/>
          </p:cNvSpPr>
          <p:nvPr>
            <p:ph type="hdr" sz="quarter" idx="11"/>
          </p:nvPr>
        </p:nvSpPr>
        <p:spPr/>
        <p:txBody>
          <a:bodyPr/>
          <a:lstStyle/>
          <a:p>
            <a:r>
              <a:rPr lang="sv-SE"/>
              <a:t>Pemahaman Sinyal Wicara dan Konsep Pembangkitan Sinyal Wicara</a:t>
            </a:r>
            <a:endParaRPr lang="en-US"/>
          </a:p>
        </p:txBody>
      </p:sp>
    </p:spTree>
    <p:extLst>
      <p:ext uri="{BB962C8B-B14F-4D97-AF65-F5344CB8AC3E}">
        <p14:creationId xmlns:p14="http://schemas.microsoft.com/office/powerpoint/2010/main" val="377611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9B01D-7DD4-4F0F-AC2C-1016A1E07BA6}" type="slidenum">
              <a:rPr lang="en-US" altLang="en-US" smtClean="0"/>
              <a:pPr/>
              <a:t>2</a:t>
            </a:fld>
            <a:endParaRPr lang="en-US" altLang="en-US"/>
          </a:p>
        </p:txBody>
      </p:sp>
      <p:sp>
        <p:nvSpPr>
          <p:cNvPr id="5" name="Header Placeholder 4"/>
          <p:cNvSpPr>
            <a:spLocks noGrp="1"/>
          </p:cNvSpPr>
          <p:nvPr>
            <p:ph type="hdr" sz="quarter" idx="11"/>
          </p:nvPr>
        </p:nvSpPr>
        <p:spPr/>
        <p:txBody>
          <a:bodyPr/>
          <a:lstStyle/>
          <a:p>
            <a:r>
              <a:rPr lang="sv-SE"/>
              <a:t>Pemahaman Sinyal Wicara dan Konsep Pembangkitan Sinyal Wicara</a:t>
            </a:r>
            <a:endParaRPr lang="en-US"/>
          </a:p>
        </p:txBody>
      </p:sp>
    </p:spTree>
    <p:extLst>
      <p:ext uri="{BB962C8B-B14F-4D97-AF65-F5344CB8AC3E}">
        <p14:creationId xmlns:p14="http://schemas.microsoft.com/office/powerpoint/2010/main" val="187281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807874-5299-41B2-A37A-6AA3547857F4}" type="slidenum">
              <a:rPr lang="en-US" smtClean="0"/>
              <a:pPr/>
              <a:t>3</a:t>
            </a:fld>
            <a:endParaRPr lang="en-US"/>
          </a:p>
        </p:txBody>
      </p:sp>
      <p:sp>
        <p:nvSpPr>
          <p:cNvPr id="5" name="Header Placeholder 4"/>
          <p:cNvSpPr>
            <a:spLocks noGrp="1"/>
          </p:cNvSpPr>
          <p:nvPr>
            <p:ph type="hdr" sz="quarter" idx="11"/>
          </p:nvPr>
        </p:nvSpPr>
        <p:spPr/>
        <p:txBody>
          <a:bodyPr/>
          <a:lstStyle/>
          <a:p>
            <a:r>
              <a:rPr lang="sv-SE"/>
              <a:t>Pemahaman Sinyal Wicara dan Konsep Pembangkitan Sinyal Wicara</a:t>
            </a:r>
            <a:endParaRPr lang="en-US"/>
          </a:p>
        </p:txBody>
      </p:sp>
    </p:spTree>
    <p:extLst>
      <p:ext uri="{BB962C8B-B14F-4D97-AF65-F5344CB8AC3E}">
        <p14:creationId xmlns:p14="http://schemas.microsoft.com/office/powerpoint/2010/main" val="111101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61807874-5299-41B2-A37A-6AA3547857F4}" type="slidenum">
              <a:rPr lang="en-US" smtClean="0"/>
              <a:pPr/>
              <a:t>6</a:t>
            </a:fld>
            <a:endParaRPr lang="en-US"/>
          </a:p>
        </p:txBody>
      </p:sp>
      <p:sp>
        <p:nvSpPr>
          <p:cNvPr id="5" name="Header Placeholder 4"/>
          <p:cNvSpPr>
            <a:spLocks noGrp="1"/>
          </p:cNvSpPr>
          <p:nvPr>
            <p:ph type="hdr" sz="quarter" idx="11"/>
          </p:nvPr>
        </p:nvSpPr>
        <p:spPr/>
        <p:txBody>
          <a:bodyPr/>
          <a:lstStyle/>
          <a:p>
            <a:r>
              <a:rPr lang="sv-SE"/>
              <a:t>Pemahaman Sinyal Wicara dan Konsep Pembangkitan Sinyal Wicara</a:t>
            </a:r>
            <a:endParaRPr lang="en-US"/>
          </a:p>
        </p:txBody>
      </p:sp>
    </p:spTree>
    <p:extLst>
      <p:ext uri="{BB962C8B-B14F-4D97-AF65-F5344CB8AC3E}">
        <p14:creationId xmlns:p14="http://schemas.microsoft.com/office/powerpoint/2010/main" val="155455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sv-SE"/>
              <a:t>Pemahaman Sinyal Wicara dan Konsep Pembangkitan Sinyal Wicara</a:t>
            </a:r>
            <a:endParaRPr lang="en-US"/>
          </a:p>
        </p:txBody>
      </p:sp>
      <p:sp>
        <p:nvSpPr>
          <p:cNvPr id="5" name="Slide Number Placeholder 4"/>
          <p:cNvSpPr>
            <a:spLocks noGrp="1"/>
          </p:cNvSpPr>
          <p:nvPr>
            <p:ph type="sldNum" sz="quarter" idx="11"/>
          </p:nvPr>
        </p:nvSpPr>
        <p:spPr/>
        <p:txBody>
          <a:bodyPr/>
          <a:lstStyle/>
          <a:p>
            <a:fld id="{61807874-5299-41B2-A37A-6AA3547857F4}" type="slidenum">
              <a:rPr lang="en-US" smtClean="0"/>
              <a:pPr/>
              <a:t>12</a:t>
            </a:fld>
            <a:endParaRPr lang="en-US"/>
          </a:p>
        </p:txBody>
      </p:sp>
    </p:spTree>
    <p:extLst>
      <p:ext uri="{BB962C8B-B14F-4D97-AF65-F5344CB8AC3E}">
        <p14:creationId xmlns:p14="http://schemas.microsoft.com/office/powerpoint/2010/main" val="53691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sv-SE"/>
              <a:t>Pemahaman Sinyal Wicara dan Konsep Pembangkitan Sinyal Wicara</a:t>
            </a:r>
            <a:endParaRPr lang="en-US"/>
          </a:p>
        </p:txBody>
      </p:sp>
      <p:sp>
        <p:nvSpPr>
          <p:cNvPr id="5" name="Slide Number Placeholder 4"/>
          <p:cNvSpPr>
            <a:spLocks noGrp="1"/>
          </p:cNvSpPr>
          <p:nvPr>
            <p:ph type="sldNum" sz="quarter" idx="11"/>
          </p:nvPr>
        </p:nvSpPr>
        <p:spPr/>
        <p:txBody>
          <a:bodyPr/>
          <a:lstStyle/>
          <a:p>
            <a:fld id="{61807874-5299-41B2-A37A-6AA3547857F4}" type="slidenum">
              <a:rPr lang="en-US" smtClean="0"/>
              <a:pPr/>
              <a:t>24</a:t>
            </a:fld>
            <a:endParaRPr lang="en-US"/>
          </a:p>
        </p:txBody>
      </p:sp>
    </p:spTree>
    <p:extLst>
      <p:ext uri="{BB962C8B-B14F-4D97-AF65-F5344CB8AC3E}">
        <p14:creationId xmlns:p14="http://schemas.microsoft.com/office/powerpoint/2010/main" val="11797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a:endParaRPr lang="en-US"/>
          </a:p>
        </p:txBody>
      </p:sp>
      <p:sp>
        <p:nvSpPr>
          <p:cNvPr id="19" name="Rectangle 34"/>
          <p:cNvSpPr>
            <a:spLocks noGrp="1"/>
          </p:cNvSpPr>
          <p:nvPr>
            <p:ph type="dt" sz="half" idx="10"/>
          </p:nvPr>
        </p:nvSpPr>
        <p:spPr/>
        <p:txBody>
          <a:bodyPr rtlCol="0"/>
          <a:lstStyle/>
          <a:p>
            <a:pPr algn="r"/>
            <a:fld id="{2886C769-92CA-4E1C-9360-347A6FA99300}" type="datetime1">
              <a:rPr lang="en-US" sz="1100" smtClean="0"/>
              <a:t>8/20/2024</a:t>
            </a:fld>
            <a:endParaRPr lang="en-US"/>
          </a:p>
        </p:txBody>
      </p:sp>
      <p:sp>
        <p:nvSpPr>
          <p:cNvPr id="25" name="Rectangle 35"/>
          <p:cNvSpPr>
            <a:spLocks noGrp="1"/>
          </p:cNvSpPr>
          <p:nvPr>
            <p:ph type="sldNum" sz="quarter" idx="11"/>
          </p:nvPr>
        </p:nvSpPr>
        <p:spPr/>
        <p:txBody>
          <a:bodyPr rtlCol="0"/>
          <a:lstStyle/>
          <a:p>
            <a:fld id="{169B2101-2E9F-420A-91A3-890890D84497}" type="slidenum">
              <a:rPr lang="en-US" sz="1200" smtClean="0"/>
              <a:pPr/>
              <a:t>‹#›</a:t>
            </a:fld>
            <a:endParaRPr lang="en-US"/>
          </a:p>
        </p:txBody>
      </p:sp>
      <p:sp>
        <p:nvSpPr>
          <p:cNvPr id="31" name="Rectangle 36"/>
          <p:cNvSpPr>
            <a:spLocks noGrp="1"/>
          </p:cNvSpPr>
          <p:nvPr>
            <p:ph type="ftr" sz="quarter" idx="12"/>
          </p:nvPr>
        </p:nvSpPr>
        <p:spPr/>
        <p:txBody>
          <a:bodyPr rtlCol="0"/>
          <a:lstStyle/>
          <a:p>
            <a:r>
              <a:rPr lang="sv-SE"/>
              <a:t>Pemahaman Sinyal Wicara dan Konsep Pembangkitan Sinyal Wicara</a:t>
            </a:r>
            <a:endParaRPr lang="en-US"/>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lang="en-US" dirty="0"/>
              <a:t>Show Title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E92DC57D-2310-407B-8D8B-C6E84D2F496A}" type="datetime1">
              <a:rPr lang="en-US" sz="1100" smtClean="0"/>
              <a:t>8/20/2024</a:t>
            </a:fld>
            <a:endParaRPr lang="en-US"/>
          </a:p>
        </p:txBody>
      </p:sp>
      <p:sp>
        <p:nvSpPr>
          <p:cNvPr id="5" name="Footer Placeholder 4"/>
          <p:cNvSpPr>
            <a:spLocks noGrp="1"/>
          </p:cNvSpPr>
          <p:nvPr>
            <p:ph type="ftr" sz="quarter" idx="11"/>
          </p:nvPr>
        </p:nvSpPr>
        <p:spPr/>
        <p:txBody>
          <a:bodyPr/>
          <a:lstStyle/>
          <a:p>
            <a:r>
              <a:rPr lang="sv-SE"/>
              <a:t>Pemahaman Sinyal Wicara dan Konsep Pembangkitan Sinyal Wicara</a:t>
            </a:r>
            <a:endParaRPr lang="en-US"/>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a:p>
        </p:txBody>
      </p:sp>
    </p:spTree>
    <p:extLst>
      <p:ext uri="{BB962C8B-B14F-4D97-AF65-F5344CB8AC3E}">
        <p14:creationId xmlns:p14="http://schemas.microsoft.com/office/powerpoint/2010/main" val="355622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6CB2281-AE6C-4F60-B9DE-849B1FB7D025}" type="datetime1">
              <a:rPr lang="en-US" sz="1100" smtClean="0"/>
              <a:t>8/20/2024</a:t>
            </a:fld>
            <a:endParaRPr lang="en-US" sz="1050" dirty="0"/>
          </a:p>
        </p:txBody>
      </p:sp>
      <p:sp>
        <p:nvSpPr>
          <p:cNvPr id="5" name="Footer Placeholder 4"/>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364962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gn="r"/>
            <a:fld id="{0CD3F941-88D0-4398-B6BE-AD073FF33C24}" type="datetime1">
              <a:rPr lang="en-US" sz="1100" smtClean="0"/>
              <a:t>8/20/2024</a:t>
            </a:fld>
            <a:endParaRPr lang="en-US" sz="1050" dirty="0"/>
          </a:p>
        </p:txBody>
      </p:sp>
      <p:sp>
        <p:nvSpPr>
          <p:cNvPr id="6" name="Footer Placeholder 5"/>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7" name="Slide Number Placeholder 6"/>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208599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a:fld id="{C00586ED-1D99-4774-8D09-89FA5AEDD8F3}" type="datetime1">
              <a:rPr lang="en-US" sz="1100" smtClean="0"/>
              <a:t>8/20/2024</a:t>
            </a:fld>
            <a:endParaRPr lang="en-US" sz="1050" dirty="0"/>
          </a:p>
        </p:txBody>
      </p:sp>
      <p:sp>
        <p:nvSpPr>
          <p:cNvPr id="8" name="Footer Placeholder 7"/>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9" name="Slide Number Placeholder 8"/>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28718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r"/>
            <a:fld id="{85EEFB9B-A154-4272-A846-46AA199A34CD}" type="datetime1">
              <a:rPr lang="en-US" sz="1100" smtClean="0"/>
              <a:t>8/20/2024</a:t>
            </a:fld>
            <a:endParaRPr lang="en-US" sz="1050" dirty="0"/>
          </a:p>
        </p:txBody>
      </p:sp>
      <p:sp>
        <p:nvSpPr>
          <p:cNvPr id="4" name="Footer Placeholder 3"/>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5" name="Slide Number Placeholder 4"/>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184151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C52B71BF-95D9-4DEE-B14D-3B555802F65B}" type="datetime1">
              <a:rPr lang="en-US" sz="1100" smtClean="0"/>
              <a:t>8/20/2024</a:t>
            </a:fld>
            <a:endParaRPr lang="en-US" sz="1050" dirty="0"/>
          </a:p>
        </p:txBody>
      </p:sp>
      <p:sp>
        <p:nvSpPr>
          <p:cNvPr id="3" name="Footer Placeholder 2"/>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4" name="Slide Number Placeholder 3"/>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111575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0757C0B1-F29F-4116-A9FC-B7A6A70BD19A}" type="datetime1">
              <a:rPr lang="en-US" sz="1100" smtClean="0"/>
              <a:t>8/20/2024</a:t>
            </a:fld>
            <a:endParaRPr lang="en-US" sz="1050" dirty="0"/>
          </a:p>
        </p:txBody>
      </p:sp>
      <p:sp>
        <p:nvSpPr>
          <p:cNvPr id="6" name="Footer Placeholder 5"/>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7" name="Slide Number Placeholder 6"/>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2896363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60F02DAC-1ACD-4D97-ADE1-D48518C3332C}" type="datetime1">
              <a:rPr lang="en-US" sz="1100" smtClean="0"/>
              <a:t>8/20/2024</a:t>
            </a:fld>
            <a:endParaRPr lang="en-US" sz="1050" dirty="0"/>
          </a:p>
        </p:txBody>
      </p:sp>
      <p:sp>
        <p:nvSpPr>
          <p:cNvPr id="6" name="Footer Placeholder 5"/>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7" name="Slide Number Placeholder 6"/>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4020192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33E16252-71D4-4B12-891B-F29E9A2D7BD6}" type="datetime1">
              <a:rPr lang="en-US" sz="1100" smtClean="0"/>
              <a:t>8/20/2024</a:t>
            </a:fld>
            <a:endParaRPr lang="en-US" sz="1050" dirty="0"/>
          </a:p>
        </p:txBody>
      </p:sp>
      <p:sp>
        <p:nvSpPr>
          <p:cNvPr id="5" name="Footer Placeholder 4"/>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366049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E1735D52-6346-4465-AD73-5DD927810A92}" type="datetime1">
              <a:rPr lang="en-US" sz="1100" smtClean="0"/>
              <a:t>8/20/2024</a:t>
            </a:fld>
            <a:endParaRPr lang="en-US" sz="1050" dirty="0"/>
          </a:p>
        </p:txBody>
      </p:sp>
      <p:sp>
        <p:nvSpPr>
          <p:cNvPr id="5" name="Footer Placeholder 4"/>
          <p:cNvSpPr>
            <a:spLocks noGrp="1"/>
          </p:cNvSpPr>
          <p:nvPr>
            <p:ph type="ftr" sz="quarter" idx="11"/>
          </p:nvPr>
        </p:nvSpPr>
        <p:spPr/>
        <p:txBody>
          <a:bodyPr/>
          <a:lstStyle/>
          <a:p>
            <a:r>
              <a:rPr lang="sv-SE" sz="1200"/>
              <a:t>Pemahaman Sinyal Wicara dan Konsep Pembangkitan Sinyal Wicara</a:t>
            </a:r>
            <a:endParaRPr lang="en-US" sz="1200"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245562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0"/>
          <p:cNvSpPr>
            <a:spLocks noGrp="1"/>
          </p:cNvSpPr>
          <p:nvPr>
            <p:ph type="dt" sz="half" idx="10"/>
          </p:nvPr>
        </p:nvSpPr>
        <p:spPr/>
        <p:txBody>
          <a:bodyPr rtlCol="0"/>
          <a:lstStyle/>
          <a:p>
            <a:pPr algn="r"/>
            <a:fld id="{4670AF27-A804-4094-B77E-4CC725A021C5}" type="datetime1">
              <a:rPr lang="en-US" sz="1100" smtClean="0"/>
              <a:t>8/20/2024</a:t>
            </a:fld>
            <a:endParaRPr lang="en-US"/>
          </a:p>
        </p:txBody>
      </p:sp>
      <p:sp>
        <p:nvSpPr>
          <p:cNvPr id="27" name="Rectangle 11"/>
          <p:cNvSpPr>
            <a:spLocks noGrp="1"/>
          </p:cNvSpPr>
          <p:nvPr>
            <p:ph type="sldNum" sz="quarter" idx="11"/>
          </p:nvPr>
        </p:nvSpPr>
        <p:spPr/>
        <p:txBody>
          <a:bodyPr rtlCol="0"/>
          <a:lstStyle/>
          <a:p>
            <a:fld id="{169B2101-2E9F-420A-91A3-890890D84497}" type="slidenum">
              <a:rPr lang="en-US" sz="1200" smtClean="0"/>
              <a:pPr/>
              <a:t>‹#›</a:t>
            </a:fld>
            <a:endParaRPr lang="en-US"/>
          </a:p>
        </p:txBody>
      </p:sp>
      <p:sp>
        <p:nvSpPr>
          <p:cNvPr id="4" name="Rectangle 12"/>
          <p:cNvSpPr>
            <a:spLocks noGrp="1"/>
          </p:cNvSpPr>
          <p:nvPr>
            <p:ph type="ftr" sz="quarter" idx="12"/>
          </p:nvPr>
        </p:nvSpPr>
        <p:spPr/>
        <p:txBody>
          <a:bodyPr rtlCol="0"/>
          <a:lstStyle/>
          <a:p>
            <a:r>
              <a:rPr lang="sv-SE"/>
              <a:t>Pemahaman Sinyal Wicara dan Konsep Pembangkitan Sinyal Wicara</a:t>
            </a:r>
            <a:endParaRPr lang="en-US"/>
          </a:p>
        </p:txBody>
      </p:sp>
      <p:sp>
        <p:nvSpPr>
          <p:cNvPr id="28" name="Rectangle 14"/>
          <p:cNvSpPr>
            <a:spLocks noGrp="1"/>
          </p:cNvSpPr>
          <p:nvPr>
            <p:ph type="title"/>
          </p:nvPr>
        </p:nvSpPr>
        <p:spPr/>
        <p:txBody>
          <a:bodyPr rtlCol="0" anchor="b"/>
          <a:lstStyle/>
          <a:p>
            <a:r>
              <a:rPr lang="en-US"/>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427B4225-A7AA-412E-88E0-D572E1CAA08F}" type="datetime1">
              <a:rPr lang="en-US" smtClean="0"/>
              <a:t>8/20/2024</a:t>
            </a:fld>
            <a:endParaRPr lang="en-US"/>
          </a:p>
        </p:txBody>
      </p:sp>
      <p:sp>
        <p:nvSpPr>
          <p:cNvPr id="28" name="Rectangle 4"/>
          <p:cNvSpPr>
            <a:spLocks noGrp="1"/>
          </p:cNvSpPr>
          <p:nvPr>
            <p:ph type="ftr" sz="quarter" idx="11"/>
          </p:nvPr>
        </p:nvSpPr>
        <p:spPr/>
        <p:txBody>
          <a:bodyPr vert="horz"/>
          <a:lstStyle/>
          <a:p>
            <a:r>
              <a:rPr lang="sv-SE"/>
              <a:t>Pemahaman Sinyal Wicara dan Konsep Pembangkitan Sinyal Wicara</a:t>
            </a:r>
            <a:endParaRPr lang="en-US"/>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a:t>Click to add answer</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a:t>Click to add detail to the answer</a:t>
            </a:r>
          </a:p>
        </p:txBody>
      </p:sp>
    </p:spTree>
    <p:extLst>
      <p:ext uri="{BB962C8B-B14F-4D97-AF65-F5344CB8AC3E}">
        <p14:creationId xmlns:p14="http://schemas.microsoft.com/office/powerpoint/2010/main" val="1651503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p>
            <a:pPr algn="r"/>
            <a:fld id="{ABDABE65-EE5B-48BC-AF16-F77D5834735E}" type="datetime1">
              <a:rPr lang="en-US" sz="1100" smtClean="0"/>
              <a:t>8/20/2024</a:t>
            </a:fld>
            <a:endParaRPr lang="en-US"/>
          </a:p>
        </p:txBody>
      </p:sp>
      <p:sp>
        <p:nvSpPr>
          <p:cNvPr id="26" name="Rectangle 4"/>
          <p:cNvSpPr>
            <a:spLocks noGrp="1"/>
          </p:cNvSpPr>
          <p:nvPr>
            <p:ph type="ftr" sz="quarter" idx="11"/>
          </p:nvPr>
        </p:nvSpPr>
        <p:spPr/>
        <p:txBody>
          <a:bodyPr rtlCol="0"/>
          <a:lstStyle/>
          <a:p>
            <a:r>
              <a:rPr lang="sv-SE"/>
              <a:t>Pemahaman Sinyal Wicara dan Konsep Pembangkitan Sinyal Wicara</a:t>
            </a:r>
            <a:endParaRPr lang="en-US"/>
          </a:p>
        </p:txBody>
      </p:sp>
      <p:sp>
        <p:nvSpPr>
          <p:cNvPr id="12" name="Rectangle 5"/>
          <p:cNvSpPr>
            <a:spLocks noGrp="1"/>
          </p:cNvSpPr>
          <p:nvPr>
            <p:ph type="sldNum" sz="quarter" idx="12"/>
          </p:nvPr>
        </p:nvSpPr>
        <p:spPr/>
        <p:txBody>
          <a:bodyPr rtlCol="0"/>
          <a:lstStyle/>
          <a:p>
            <a:fld id="{169B2101-2E9F-420A-91A3-890890D84497}" type="slidenum">
              <a:rPr lang="en-US" sz="1200" smtClean="0"/>
              <a:pPr/>
              <a:t>‹#›</a:t>
            </a:fld>
            <a:endParaRPr lang="en-US"/>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a:t>Click to add section title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fld id="{FBCEB99B-1C74-4287-9542-758FE9E98290}" type="datetime1">
              <a:rPr lang="en-US" smtClean="0"/>
              <a:t>8/20/2024</a:t>
            </a:fld>
            <a:endParaRPr lang="en-US"/>
          </a:p>
        </p:txBody>
      </p:sp>
      <p:sp>
        <p:nvSpPr>
          <p:cNvPr id="22" name="Rectangle 4"/>
          <p:cNvSpPr>
            <a:spLocks noGrp="1"/>
          </p:cNvSpPr>
          <p:nvPr>
            <p:ph type="ftr" sz="quarter" idx="11"/>
          </p:nvPr>
        </p:nvSpPr>
        <p:spPr/>
        <p:txBody>
          <a:bodyPr vert="horz"/>
          <a:lstStyle/>
          <a:p>
            <a:r>
              <a:rPr lang="sv-SE"/>
              <a:t>Pemahaman Sinyal Wicara dan Konsep Pembangkitan Sinyal Wicara</a:t>
            </a:r>
            <a:endParaRPr lang="en-US"/>
          </a:p>
        </p:txBody>
      </p:sp>
      <p:sp>
        <p:nvSpPr>
          <p:cNvPr id="31"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a:t>Click to add answer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61C0EF4D-35AE-486F-A1C5-D81FD2888081}" type="datetime1">
              <a:rPr lang="en-US" smtClean="0"/>
              <a:t>8/20/2024</a:t>
            </a:fld>
            <a:endParaRPr lang="en-US"/>
          </a:p>
        </p:txBody>
      </p:sp>
      <p:sp>
        <p:nvSpPr>
          <p:cNvPr id="28" name="Rectangle 4"/>
          <p:cNvSpPr>
            <a:spLocks noGrp="1"/>
          </p:cNvSpPr>
          <p:nvPr>
            <p:ph type="ftr" sz="quarter" idx="11"/>
          </p:nvPr>
        </p:nvSpPr>
        <p:spPr/>
        <p:txBody>
          <a:bodyPr vert="horz"/>
          <a:lstStyle/>
          <a:p>
            <a:r>
              <a:rPr lang="sv-SE"/>
              <a:t>Pemahaman Sinyal Wicara dan Konsep Pembangkitan Sinyal Wicara</a:t>
            </a:r>
            <a:endParaRPr lang="en-US"/>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a:t>Click to add answer</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a:t>Click to add detail to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EF482203-6163-4246-AB1D-9F9CB0232B3B}" type="datetime1">
              <a:rPr lang="en-US" smtClean="0"/>
              <a:t>8/20/2024</a:t>
            </a:fld>
            <a:endParaRPr lang="en-US"/>
          </a:p>
        </p:txBody>
      </p:sp>
      <p:sp>
        <p:nvSpPr>
          <p:cNvPr id="11" name="Rectangle 4"/>
          <p:cNvSpPr>
            <a:spLocks noGrp="1"/>
          </p:cNvSpPr>
          <p:nvPr>
            <p:ph type="ftr" sz="quarter" idx="11"/>
          </p:nvPr>
        </p:nvSpPr>
        <p:spPr/>
        <p:txBody>
          <a:bodyPr vert="horz"/>
          <a:lstStyle/>
          <a:p>
            <a:r>
              <a:rPr lang="sv-SE"/>
              <a:t>Pemahaman Sinyal Wicara dan Konsep Pembangkitan Sinyal Wicara</a:t>
            </a:r>
            <a:endParaRPr lang="en-US"/>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8" name="Answer Base"/>
          <p:cNvSpPr txBox="1"/>
          <p:nvPr userDrawn="1"/>
        </p:nvSpPr>
        <p:spPr>
          <a:xfrm>
            <a:off x="182880" y="1676400"/>
            <a:ext cx="8321040" cy="1828800"/>
          </a:xfrm>
          <a:prstGeom prst="rect">
            <a:avLst/>
          </a:prstGeom>
          <a:noFill/>
        </p:spPr>
        <p:txBody>
          <a:bodyPr wrap="square">
            <a:noAutofit/>
          </a:bodyPr>
          <a:lstStyle/>
          <a:p>
            <a:pPr marL="0" indent="0" algn="ctr" rtl="0" latinLnBrk="0">
              <a:spcBef>
                <a:spcPct val="20000"/>
              </a:spcBef>
              <a:buNone/>
            </a:pPr>
            <a:r>
              <a:rPr lang="en-US" sz="7200" dirty="0">
                <a:solidFill>
                  <a:schemeClr val="tx1">
                    <a:alpha val="40000"/>
                  </a:schemeClr>
                </a:solidFill>
              </a:rPr>
              <a:t>TRUE</a:t>
            </a:r>
            <a:r>
              <a:rPr lang="en-US" sz="7200" baseline="0" dirty="0">
                <a:solidFill>
                  <a:schemeClr val="tx1">
                    <a:alpha val="40000"/>
                  </a:schemeClr>
                </a:solidFill>
              </a:rPr>
              <a:t> </a:t>
            </a:r>
            <a:r>
              <a:rPr lang="en-US" sz="7200" dirty="0">
                <a:solidFill>
                  <a:schemeClr val="tx1">
                    <a:alpha val="40000"/>
                  </a:schemeClr>
                </a:solidFill>
              </a:rPr>
              <a:t>or FALSE?</a:t>
            </a:r>
          </a:p>
        </p:txBody>
      </p:sp>
      <p:sp>
        <p:nvSpPr>
          <p:cNvPr id="7" name="Answer"/>
          <p:cNvSpPr/>
          <p:nvPr userDrawn="1"/>
        </p:nvSpPr>
        <p:spPr>
          <a:xfrm>
            <a:off x="182880" y="1676400"/>
            <a:ext cx="8321040" cy="1200329"/>
          </a:xfrm>
          <a:prstGeom prst="rect">
            <a:avLst/>
          </a:prstGeom>
        </p:spPr>
        <p:txBody>
          <a:bodyPr wrap="square">
            <a:spAutoFit/>
          </a:bodyPr>
          <a:lstStyle/>
          <a:p>
            <a:pPr indent="0" algn="ctr" latinLnBrk="0">
              <a:spcBef>
                <a:spcPct val="20000"/>
              </a:spcBef>
              <a:buNone/>
            </a:pP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a:solidFill>
                  <a:prstClr val="white">
                    <a:alpha val="40000"/>
                  </a:prstClr>
                </a:solidFill>
                <a:ea typeface="+mn-ea"/>
                <a:cs typeface="+mn-cs"/>
              </a:rPr>
              <a:t>or FALSE?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fld id="{E078245D-CB43-4519-B819-CB840AE647BE}" type="datetime1">
              <a:rPr lang="en-US" smtClean="0"/>
              <a:t>8/20/2024</a:t>
            </a:fld>
            <a:endParaRPr lang="en-US"/>
          </a:p>
        </p:txBody>
      </p:sp>
      <p:sp>
        <p:nvSpPr>
          <p:cNvPr id="2" name="Rectangle 4"/>
          <p:cNvSpPr>
            <a:spLocks noGrp="1"/>
          </p:cNvSpPr>
          <p:nvPr>
            <p:ph type="ftr" sz="quarter" idx="11"/>
          </p:nvPr>
        </p:nvSpPr>
        <p:spPr/>
        <p:txBody>
          <a:bodyPr vert="horz"/>
          <a:lstStyle/>
          <a:p>
            <a:r>
              <a:rPr lang="sv-SE"/>
              <a:t>Pemahaman Sinyal Wicara dan Konsep Pembangkitan Sinyal Wicara</a:t>
            </a:r>
            <a:endParaRPr lang="en-US"/>
          </a:p>
        </p:txBody>
      </p:sp>
      <p:sp>
        <p:nvSpPr>
          <p:cNvPr id="28" name="Rectangle 5"/>
          <p:cNvSpPr>
            <a:spLocks noGrp="1"/>
          </p:cNvSpPr>
          <p:nvPr>
            <p:ph type="sldNum" sz="quarter" idx="12"/>
          </p:nvPr>
        </p:nvSpPr>
        <p:spPr/>
        <p:txBody>
          <a:bodyPr vert="horz"/>
          <a:lstStyle/>
          <a:p>
            <a:fld id="{C75B88FA-3392-4D65-A457-DB2A9953195B}" type="slidenum">
              <a:rPr lang="en-US" smtClean="0"/>
              <a:pPr/>
              <a:t>‹#›</a:t>
            </a:fld>
            <a:endParaRPr lang="en-US"/>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a:t>Click to add question</a:t>
            </a:r>
          </a:p>
        </p:txBody>
      </p:sp>
      <p:sp>
        <p:nvSpPr>
          <p:cNvPr id="29" name="Answer Base"/>
          <p:cNvSpPr txBox="1"/>
          <p:nvPr userDrawn="1"/>
        </p:nvSpPr>
        <p:spPr>
          <a:xfrm>
            <a:off x="228600" y="1600200"/>
            <a:ext cx="8229600" cy="1293926"/>
          </a:xfrm>
          <a:prstGeom prst="rect">
            <a:avLst/>
          </a:prstGeom>
          <a:noFill/>
        </p:spPr>
        <p:txBody>
          <a:bodyPr wrap="square">
            <a:noAutofit/>
          </a:bodyPr>
          <a:lstStyle/>
          <a:p>
            <a:pPr marL="0" indent="0" algn="ctr" rtl="0" latinLnBrk="0">
              <a:spcBef>
                <a:spcPct val="20000"/>
              </a:spcBef>
              <a:buNone/>
            </a:pPr>
            <a:r>
              <a:rPr lang="en-US" sz="7200" dirty="0">
                <a:solidFill>
                  <a:schemeClr val="tx1">
                    <a:alpha val="40000"/>
                  </a:schemeClr>
                </a:solidFill>
              </a:rPr>
              <a:t>TRUE</a:t>
            </a:r>
            <a:r>
              <a:rPr lang="en-US" sz="7200" baseline="0" dirty="0">
                <a:solidFill>
                  <a:schemeClr val="tx1">
                    <a:alpha val="40000"/>
                  </a:schemeClr>
                </a:solidFill>
              </a:rPr>
              <a:t> </a:t>
            </a:r>
            <a:r>
              <a:rPr lang="en-US" sz="7200" dirty="0">
                <a:solidFill>
                  <a:schemeClr val="tx1">
                    <a:alpha val="40000"/>
                  </a:schemeClr>
                </a:solidFill>
              </a:rPr>
              <a:t>or FALSE?</a:t>
            </a:r>
          </a:p>
        </p:txBody>
      </p:sp>
      <p:sp>
        <p:nvSpPr>
          <p:cNvPr id="7" name="Answer"/>
          <p:cNvSpPr/>
          <p:nvPr userDrawn="1"/>
        </p:nvSpPr>
        <p:spPr>
          <a:xfrm>
            <a:off x="228600" y="1600200"/>
            <a:ext cx="8229600" cy="1200329"/>
          </a:xfrm>
          <a:prstGeom prst="rect">
            <a:avLst/>
          </a:prstGeom>
        </p:spPr>
        <p:txBody>
          <a:bodyPr wrap="square">
            <a:spAutoFit/>
          </a:bodyPr>
          <a:lstStyle/>
          <a:p>
            <a:pPr algn="ctr"/>
            <a:r>
              <a:rPr lang="en-US" sz="7200" dirty="0">
                <a:solidFill>
                  <a:prstClr val="white">
                    <a:alpha val="40000"/>
                  </a:prstClr>
                </a:solidFill>
                <a:ea typeface="+mn-ea"/>
                <a:cs typeface="+mn-cs"/>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a:solidFill>
                  <a:prstClr val="white">
                    <a:alpha val="40000"/>
                  </a:prstClr>
                </a:solidFill>
                <a:ea typeface="+mn-ea"/>
                <a:cs typeface="+mn-cs"/>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p>
            <a:r>
              <a:rPr lang="sv-SE"/>
              <a:t>Pemahaman Sinyal Wicara dan Konsep Pembangkitan Sinyal Wicara</a:t>
            </a:r>
            <a:endParaRPr lang="en-US"/>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item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item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item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item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item 5</a:t>
            </a:r>
          </a:p>
        </p:txBody>
      </p:sp>
      <p:sp>
        <p:nvSpPr>
          <p:cNvPr id="20" name="Rectangle 3"/>
          <p:cNvSpPr>
            <a:spLocks noGrp="1"/>
          </p:cNvSpPr>
          <p:nvPr>
            <p:ph type="dt" sz="half" idx="10"/>
          </p:nvPr>
        </p:nvSpPr>
        <p:spPr/>
        <p:txBody>
          <a:bodyPr vert="horz"/>
          <a:lstStyle>
            <a:lvl1pPr algn="r">
              <a:defRPr/>
            </a:lvl1pPr>
            <a:extLst/>
          </a:lstStyle>
          <a:p>
            <a:fld id="{1E9CCA42-676B-4296-8BB0-69AA9C5709BE}" type="datetime1">
              <a:rPr lang="en-US" smtClean="0"/>
              <a:t>8/20/2024</a:t>
            </a:fld>
            <a:endParaRPr lang="en-US"/>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match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match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match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match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a:t>Click to add match 4</a:t>
            </a:r>
          </a:p>
        </p:txBody>
      </p:sp>
      <p:sp>
        <p:nvSpPr>
          <p:cNvPr id="11" name="Rectangle 2"/>
          <p:cNvSpPr>
            <a:spLocks noGrp="1"/>
          </p:cNvSpPr>
          <p:nvPr>
            <p:ph type="title" hasCustomPrompt="1"/>
          </p:nvPr>
        </p:nvSpPr>
        <p:spPr/>
        <p:txBody>
          <a:bodyPr vert="horz"/>
          <a:lstStyle>
            <a:lvl1pPr algn="l">
              <a:defRPr i="1" baseline="0"/>
            </a:lvl1pPr>
            <a:extLst/>
          </a:lstStyle>
          <a:p>
            <a:r>
              <a:rPr lang="en-US" dirty="0"/>
              <a:t>Click to type your question</a:t>
            </a:r>
          </a:p>
        </p:txBody>
      </p:sp>
      <p:sp>
        <p:nvSpPr>
          <p:cNvPr id="7" name="Rectangle 5"/>
          <p:cNvSpPr>
            <a:spLocks noGrp="1"/>
          </p:cNvSpPr>
          <p:nvPr>
            <p:ph type="sldNum" sz="quarter" idx="12"/>
          </p:nvPr>
        </p:nvSpPr>
        <p:spPr/>
        <p:txBody>
          <a:bodyPr vert="horz"/>
          <a:lstStyle/>
          <a:p>
            <a:fld id="{C75B88FA-3392-4D65-A457-DB2A9953195B}" type="slidenum">
              <a:rPr lang="en-US" smtClean="0"/>
              <a:pPr/>
              <a:t>‹#›</a:t>
            </a:fld>
            <a:endParaRPr lang="en-US"/>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lgn="r"/>
            <a:fld id="{F1A0D156-DC75-4332-A108-4C476BE5E12B}" type="datetime1">
              <a:rPr lang="en-US" sz="1100" smtClean="0"/>
              <a:t>8/20/2024</a:t>
            </a:fld>
            <a:endParaRPr lang="en-US"/>
          </a:p>
        </p:txBody>
      </p:sp>
      <p:sp>
        <p:nvSpPr>
          <p:cNvPr id="5" name="Footer Placeholder 4"/>
          <p:cNvSpPr>
            <a:spLocks noGrp="1"/>
          </p:cNvSpPr>
          <p:nvPr>
            <p:ph type="ftr" sz="quarter" idx="11"/>
          </p:nvPr>
        </p:nvSpPr>
        <p:spPr/>
        <p:txBody>
          <a:bodyPr/>
          <a:lstStyle/>
          <a:p>
            <a:r>
              <a:rPr lang="sv-SE"/>
              <a:t>Pemahaman Sinyal Wicara dan Konsep Pembangkitan Sinyal Wicara</a:t>
            </a:r>
            <a:endParaRPr lang="en-US"/>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a:p>
        </p:txBody>
      </p:sp>
      <p:sp>
        <p:nvSpPr>
          <p:cNvPr id="7"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8"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
        <p:nvSpPr>
          <p:cNvPr id="9"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10"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37246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p>
            <a:r>
              <a:rPr lang="en-US"/>
              <a:t>Click to edit Master title style</a:t>
            </a:r>
            <a:endParaRPr lang="en-US" dirty="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defRPr sz="1100"/>
            </a:lvl1pPr>
            <a:extLst/>
          </a:lstStyle>
          <a:p>
            <a:pPr algn="r"/>
            <a:fld id="{D095E99B-1FC9-4A0E-87A3-62D517DCD1D0}" type="datetime1">
              <a:rPr lang="en-US" sz="1100" smtClean="0"/>
              <a:t>8/20/2024</a:t>
            </a:fld>
            <a:endParaRPr lang="en-US" sz="1050" dirty="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a:defRPr sz="1200"/>
            </a:lvl1pPr>
            <a:extLst/>
          </a:lstStyle>
          <a:p>
            <a:r>
              <a:rPr lang="sv-SE" sz="1200"/>
              <a:t>Pemahaman Sinyal Wicara dan Konsep Pembangkitan Sinyal Wicara</a:t>
            </a:r>
            <a:endParaRPr lang="en-US" sz="1200" dirty="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a:defRPr sz="1200"/>
            </a:lvl1pPr>
            <a:extLst/>
          </a:lstStyle>
          <a:p>
            <a:fld id="{169B2101-2E9F-420A-91A3-890890D84497}" type="slidenum">
              <a:rPr lang="en-US" sz="1200" smtClean="0"/>
              <a:pPr/>
              <a:t>‹#›</a:t>
            </a:fld>
            <a:endParaRPr lang="en-US" sz="1200" dirty="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ransition/>
  <p:hf hdr="0" dt="0"/>
  <p:txStyles>
    <p:titleStyle>
      <a:lvl1pPr algn="l" rtl="0" eaLnBrk="1" latinLnBrk="0" hangingPunct="1">
        <a:spcBef>
          <a:spcPct val="0"/>
        </a:spcBef>
        <a:buNone/>
        <a:defRPr sz="36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000">
          <a:solidFill>
            <a:schemeClr val="tx1"/>
          </a:solidFill>
          <a:latin typeface="+mn-lt"/>
          <a:ea typeface="+mn-ea"/>
          <a:cs typeface="+mn-cs"/>
        </a:defRPr>
      </a:lvl1pPr>
      <a:lvl2pPr marL="742950" indent="-285750" algn="l" rtl="0" eaLnBrk="1" latinLnBrk="0" hangingPunct="1">
        <a:spcBef>
          <a:spcPct val="20000"/>
        </a:spcBef>
        <a:buChar char="–"/>
        <a:defRPr sz="20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2000">
          <a:solidFill>
            <a:schemeClr val="tx1"/>
          </a:solidFill>
          <a:latin typeface="+mn-lt"/>
          <a:ea typeface="+mn-ea"/>
          <a:cs typeface="+mn-cs"/>
        </a:defRPr>
      </a:lvl4pPr>
      <a:lvl5pPr marL="2057400" indent="-228600" algn="l" rtl="0" eaLnBrk="1" latinLnBrk="0" hangingPunct="1">
        <a:spcBef>
          <a:spcPct val="20000"/>
        </a:spcBef>
        <a:buChar char="»"/>
        <a:defRPr sz="20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fld id="{E4C63285-D9A0-4D26-AB49-672C8D87520C}" type="datetime1">
              <a:rPr lang="en-US" sz="1100" smtClean="0"/>
              <a:t>8/20/2024</a:t>
            </a:fld>
            <a:endParaRPr lang="en-US" sz="105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sz="1200"/>
              <a:t>Pemahaman Sinyal Wicara dan Konsep Pembangkitan Sinyal Wicara</a:t>
            </a:r>
            <a:endParaRPr lang="en-US" sz="120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16644792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5.jf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8572500" y="6038850"/>
            <a:ext cx="152400" cy="152400"/>
          </a:xfrm>
          <a:prstGeom prst="ellipse">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27" name="Oval 28"/>
          <p:cNvSpPr/>
          <p:nvPr/>
        </p:nvSpPr>
        <p:spPr>
          <a:xfrm>
            <a:off x="8572500" y="6324600"/>
            <a:ext cx="152400" cy="152400"/>
          </a:xfrm>
          <a:prstGeom prst="ellipse">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a:p>
        </p:txBody>
      </p:sp>
      <p:sp>
        <p:nvSpPr>
          <p:cNvPr id="4" name="Oval 28"/>
          <p:cNvSpPr/>
          <p:nvPr/>
        </p:nvSpPr>
        <p:spPr>
          <a:xfrm>
            <a:off x="8572500" y="5476875"/>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a:p>
        </p:txBody>
      </p:sp>
      <p:sp>
        <p:nvSpPr>
          <p:cNvPr id="12" name="Oval 28"/>
          <p:cNvSpPr/>
          <p:nvPr/>
        </p:nvSpPr>
        <p:spPr>
          <a:xfrm>
            <a:off x="8572500" y="5753100"/>
            <a:ext cx="152400" cy="152400"/>
          </a:xfrm>
          <a:prstGeom prst="ellipse">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a:p>
        </p:txBody>
      </p:sp>
      <p:sp>
        <p:nvSpPr>
          <p:cNvPr id="10" name="Rectangle 24"/>
          <p:cNvSpPr>
            <a:spLocks noGrp="1"/>
          </p:cNvSpPr>
          <p:nvPr>
            <p:ph type="ctrTitle"/>
          </p:nvPr>
        </p:nvSpPr>
        <p:spPr>
          <a:xfrm>
            <a:off x="831601" y="690933"/>
            <a:ext cx="7688295" cy="1621589"/>
          </a:xfrm>
        </p:spPr>
        <p:txBody>
          <a:bodyPr>
            <a:noAutofit/>
          </a:bodyPr>
          <a:lstStyle/>
          <a:p>
            <a:r>
              <a:rPr lang="en-US" sz="4000" b="1" dirty="0"/>
              <a:t>Bab 1: </a:t>
            </a:r>
            <a:br>
              <a:rPr lang="en-US" sz="4000" b="1" dirty="0"/>
            </a:br>
            <a:r>
              <a:rPr lang="en-US" sz="4000" b="1" dirty="0" err="1"/>
              <a:t>Pemahaman</a:t>
            </a:r>
            <a:r>
              <a:rPr lang="en-US" sz="4000" b="1" dirty="0"/>
              <a:t> </a:t>
            </a:r>
            <a:r>
              <a:rPr lang="en-US" sz="4000" b="1" dirty="0" err="1"/>
              <a:t>Sistem</a:t>
            </a:r>
            <a:r>
              <a:rPr lang="en-US" sz="4000" b="1" dirty="0"/>
              <a:t> </a:t>
            </a:r>
            <a:r>
              <a:rPr lang="en-US" sz="4000" b="1" dirty="0" err="1"/>
              <a:t>Pengolah</a:t>
            </a:r>
            <a:r>
              <a:rPr lang="en-US" sz="4000" b="1" dirty="0"/>
              <a:t> </a:t>
            </a:r>
            <a:r>
              <a:rPr lang="en-US" sz="4000" b="1" dirty="0" err="1"/>
              <a:t>Wicara</a:t>
            </a:r>
            <a:r>
              <a:rPr lang="en-US" sz="4000" b="1" dirty="0"/>
              <a:t> </a:t>
            </a:r>
            <a:br>
              <a:rPr lang="en-US" sz="4000" b="1" dirty="0"/>
            </a:br>
            <a:r>
              <a:rPr lang="en-US" sz="4000" b="1" dirty="0"/>
              <a:t>(Speech Processing)</a:t>
            </a:r>
          </a:p>
        </p:txBody>
      </p:sp>
      <p:sp>
        <p:nvSpPr>
          <p:cNvPr id="18" name="Rectangle 25"/>
          <p:cNvSpPr>
            <a:spLocks noGrp="1"/>
          </p:cNvSpPr>
          <p:nvPr>
            <p:ph type="subTitle" idx="1"/>
          </p:nvPr>
        </p:nvSpPr>
        <p:spPr>
          <a:xfrm>
            <a:off x="626598" y="4059459"/>
            <a:ext cx="8098302" cy="1500845"/>
          </a:xfrm>
        </p:spPr>
        <p:txBody>
          <a:bodyPr>
            <a:noAutofit/>
          </a:bodyPr>
          <a:lstStyle/>
          <a:p>
            <a:pPr fontAlgn="auto">
              <a:spcAft>
                <a:spcPts val="0"/>
              </a:spcAft>
              <a:defRPr/>
            </a:pPr>
            <a:r>
              <a:rPr lang="en-US" dirty="0" err="1"/>
              <a:t>Pengampu</a:t>
            </a:r>
            <a:r>
              <a:rPr lang="en-US" dirty="0"/>
              <a:t>: </a:t>
            </a:r>
          </a:p>
          <a:p>
            <a:pPr fontAlgn="auto">
              <a:spcAft>
                <a:spcPts val="0"/>
              </a:spcAft>
              <a:defRPr/>
            </a:pPr>
            <a:r>
              <a:rPr lang="en-US" dirty="0"/>
              <a:t>Tri Budi </a:t>
            </a:r>
            <a:r>
              <a:rPr lang="en-US" dirty="0" err="1"/>
              <a:t>Santoso</a:t>
            </a:r>
            <a:endParaRPr lang="en-US" dirty="0"/>
          </a:p>
          <a:p>
            <a:pPr fontAlgn="auto">
              <a:spcAft>
                <a:spcPts val="0"/>
              </a:spcAft>
              <a:defRPr/>
            </a:pPr>
            <a:r>
              <a:rPr lang="en-US" dirty="0" err="1"/>
              <a:t>Laboratorium</a:t>
            </a:r>
            <a:r>
              <a:rPr lang="en-US" dirty="0"/>
              <a:t> Telekomunikasi Multimedia</a:t>
            </a:r>
          </a:p>
          <a:p>
            <a:pPr fontAlgn="auto">
              <a:spcAft>
                <a:spcPts val="0"/>
              </a:spcAft>
              <a:defRPr/>
            </a:pPr>
            <a:r>
              <a:rPr lang="en-US" dirty="0"/>
              <a:t> </a:t>
            </a:r>
            <a:r>
              <a:rPr lang="en-US" dirty="0" err="1"/>
              <a:t>Lantai</a:t>
            </a:r>
            <a:r>
              <a:rPr lang="en-US" dirty="0"/>
              <a:t> 10, </a:t>
            </a:r>
            <a:r>
              <a:rPr lang="en-US" dirty="0" err="1"/>
              <a:t>Gedung</a:t>
            </a:r>
            <a:r>
              <a:rPr lang="en-US" dirty="0"/>
              <a:t> </a:t>
            </a:r>
            <a:r>
              <a:rPr lang="en-US" dirty="0" err="1"/>
              <a:t>Pasca</a:t>
            </a:r>
            <a:r>
              <a:rPr lang="en-US" dirty="0"/>
              <a:t> </a:t>
            </a:r>
            <a:r>
              <a:rPr lang="en-US" dirty="0" err="1"/>
              <a:t>Sarjana</a:t>
            </a:r>
            <a:r>
              <a:rPr lang="en-US" dirty="0"/>
              <a:t>, PENS</a:t>
            </a:r>
          </a:p>
        </p:txBody>
      </p:sp>
      <p:pic>
        <p:nvPicPr>
          <p:cNvPr id="9" name="Picture 13" descr="Speech_logo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84838"/>
            <a:ext cx="9144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56542" y="2430470"/>
            <a:ext cx="1978555" cy="461665"/>
          </a:xfrm>
          <a:prstGeom prst="rect">
            <a:avLst/>
          </a:prstGeom>
          <a:noFill/>
        </p:spPr>
        <p:txBody>
          <a:bodyPr wrap="none" rtlCol="0">
            <a:spAutoFit/>
          </a:bodyPr>
          <a:lstStyle/>
          <a:p>
            <a:r>
              <a:rPr lang="en-US" sz="2400" dirty="0"/>
              <a:t>(</a:t>
            </a:r>
            <a:r>
              <a:rPr lang="en-US" sz="2400" dirty="0" err="1"/>
              <a:t>Pertemuan</a:t>
            </a:r>
            <a:r>
              <a:rPr lang="en-US" sz="2400" dirty="0"/>
              <a:t> 2)</a:t>
            </a:r>
          </a:p>
        </p:txBody>
      </p:sp>
      <p:sp>
        <p:nvSpPr>
          <p:cNvPr id="3" name="Slide Number Placeholder 2"/>
          <p:cNvSpPr>
            <a:spLocks noGrp="1"/>
          </p:cNvSpPr>
          <p:nvPr>
            <p:ph type="sldNum" sz="quarter" idx="12"/>
          </p:nvPr>
        </p:nvSpPr>
        <p:spPr/>
        <p:txBody>
          <a:bodyPr/>
          <a:lstStyle/>
          <a:p>
            <a:fld id="{169B2101-2E9F-420A-91A3-890890D84497}" type="slidenum">
              <a:rPr lang="en-US" sz="1200" smtClean="0"/>
              <a:pPr/>
              <a:t>1</a:t>
            </a:fld>
            <a:endParaRPr lang="en-US"/>
          </a:p>
        </p:txBody>
      </p:sp>
      <p:sp>
        <p:nvSpPr>
          <p:cNvPr id="6" name="Footer Placeholder 5"/>
          <p:cNvSpPr>
            <a:spLocks noGrp="1"/>
          </p:cNvSpPr>
          <p:nvPr>
            <p:ph type="ftr" sz="quarter" idx="11"/>
          </p:nvPr>
        </p:nvSpPr>
        <p:spPr/>
        <p:txBody>
          <a:bodyPr/>
          <a:lstStyle/>
          <a:p>
            <a:r>
              <a:rPr lang="sv-SE"/>
              <a:t>Pemahaman Sinyal Wicara dan Konsep Pembangkitan Sinyal Wicara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10" y="433410"/>
            <a:ext cx="5649640" cy="398665"/>
          </a:xfrm>
        </p:spPr>
        <p:txBody>
          <a:bodyPr>
            <a:normAutofit fontScale="90000"/>
          </a:bodyPr>
          <a:lstStyle/>
          <a:p>
            <a:r>
              <a:rPr lang="en-US" sz="2800" b="1" dirty="0"/>
              <a:t>Message Formulation &amp; Language Code</a:t>
            </a:r>
          </a:p>
        </p:txBody>
      </p:sp>
      <p:sp>
        <p:nvSpPr>
          <p:cNvPr id="3" name="Slide Number Placeholder 2"/>
          <p:cNvSpPr>
            <a:spLocks noGrp="1"/>
          </p:cNvSpPr>
          <p:nvPr>
            <p:ph type="sldNum" sz="quarter" idx="12"/>
          </p:nvPr>
        </p:nvSpPr>
        <p:spPr>
          <a:xfrm>
            <a:off x="8297284" y="6356351"/>
            <a:ext cx="218065" cy="365125"/>
          </a:xfrm>
        </p:spPr>
        <p:txBody>
          <a:bodyPr/>
          <a:lstStyle/>
          <a:p>
            <a:fld id="{C75B88FA-3392-4D65-A457-DB2A9953195B}" type="slidenum">
              <a:rPr lang="en-US" smtClean="0"/>
              <a:pPr/>
              <a:t>10</a:t>
            </a:fld>
            <a:endParaRPr lang="en-US"/>
          </a:p>
        </p:txBody>
      </p:sp>
      <p:sp>
        <p:nvSpPr>
          <p:cNvPr id="6" name="TextBox 5"/>
          <p:cNvSpPr txBox="1"/>
          <p:nvPr/>
        </p:nvSpPr>
        <p:spPr>
          <a:xfrm>
            <a:off x="672225" y="3121760"/>
            <a:ext cx="7778680" cy="1938992"/>
          </a:xfrm>
          <a:prstGeom prst="rect">
            <a:avLst/>
          </a:prstGeom>
          <a:noFill/>
        </p:spPr>
        <p:txBody>
          <a:bodyPr wrap="square" rtlCol="0">
            <a:spAutoFit/>
          </a:bodyPr>
          <a:lstStyle/>
          <a:p>
            <a:r>
              <a:rPr lang="en-US" sz="2000" u="sng" dirty="0">
                <a:ln w="0"/>
                <a:effectLst>
                  <a:outerShdw blurRad="38100" dist="19050" dir="2700000" algn="tl" rotWithShape="0">
                    <a:schemeClr val="dk1">
                      <a:alpha val="40000"/>
                    </a:schemeClr>
                  </a:outerShdw>
                </a:effectLst>
              </a:rPr>
              <a:t>Message Formulation</a:t>
            </a:r>
            <a:r>
              <a:rPr lang="en-US" sz="2000" dirty="0">
                <a:ln w="0"/>
                <a:effectLst>
                  <a:outerShdw blurRad="38100" dist="19050" dir="2700000" algn="tl" rotWithShape="0">
                    <a:schemeClr val="dk1">
                      <a:alpha val="40000"/>
                    </a:schemeClr>
                  </a:outerShdw>
                </a:effectLst>
              </a:rPr>
              <a:t>:</a:t>
            </a:r>
          </a:p>
          <a:p>
            <a:pPr marL="342900" indent="-342900">
              <a:buFont typeface="Arial" panose="020B0604020202020204" pitchFamily="34" charset="0"/>
              <a:buChar char="•"/>
            </a:pPr>
            <a:r>
              <a:rPr lang="en-US" sz="2000" dirty="0" err="1">
                <a:ln w="0"/>
                <a:effectLst>
                  <a:outerShdw blurRad="38100" dist="19050" dir="2700000" algn="tl" rotWithShape="0">
                    <a:schemeClr val="dk1">
                      <a:alpha val="40000"/>
                    </a:schemeClr>
                  </a:outerShdw>
                </a:effectLst>
              </a:rPr>
              <a:t>Bagaimana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cara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menyampaikan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informasi</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kepada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lawan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bicara</a:t>
            </a:r>
            <a:r>
              <a:rPr lang="en-US" sz="2000" dirty="0">
                <a:ln w="0"/>
                <a:effectLst>
                  <a:outerShdw blurRad="38100" dist="19050" dir="2700000" algn="tl" rotWithShape="0">
                    <a:schemeClr val="dk1">
                      <a:alpha val="40000"/>
                    </a:schemeClr>
                  </a:outerShdw>
                </a:effectLst>
              </a:rPr>
              <a:t>? </a:t>
            </a:r>
          </a:p>
          <a:p>
            <a:pPr marL="342900" indent="-342900">
              <a:buFont typeface="Arial" panose="020B0604020202020204" pitchFamily="34" charset="0"/>
              <a:buChar char="•"/>
            </a:pPr>
            <a:r>
              <a:rPr lang="en-US" sz="2000" dirty="0" err="1">
                <a:ln w="0"/>
                <a:effectLst>
                  <a:outerShdw blurRad="38100" dist="19050" dir="2700000" algn="tl" rotWithShape="0">
                    <a:schemeClr val="dk1">
                      <a:alpha val="40000"/>
                    </a:schemeClr>
                  </a:outerShdw>
                </a:effectLst>
              </a:rPr>
              <a:t>Stahu</a:t>
            </a:r>
            <a:r>
              <a:rPr lang="en-US" sz="2000" dirty="0">
                <a:ln w="0"/>
                <a:effectLst>
                  <a:outerShdw blurRad="38100" dist="19050" dir="2700000" algn="tl" rotWithShape="0">
                    <a:schemeClr val="dk1">
                      <a:alpha val="40000"/>
                    </a:schemeClr>
                  </a:outerShdw>
                </a:effectLst>
              </a:rPr>
              <a:t> kata </a:t>
            </a:r>
            <a:r>
              <a:rPr lang="en-US" sz="2000" dirty="0" err="1">
                <a:ln w="0"/>
                <a:effectLst>
                  <a:outerShdw blurRad="38100" dist="19050" dir="2700000" algn="tl" rotWithShape="0">
                    <a:schemeClr val="dk1">
                      <a:alpha val="40000"/>
                    </a:schemeClr>
                  </a:outerShdw>
                </a:effectLst>
              </a:rPr>
              <a:t>atau</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kalimat</a:t>
            </a:r>
            <a:r>
              <a:rPr lang="en-US" sz="2000" dirty="0">
                <a:ln w="0"/>
                <a:effectLst>
                  <a:outerShdw blurRad="38100" dist="19050" dir="2700000" algn="tl" rotWithShape="0">
                    <a:schemeClr val="dk1">
                      <a:alpha val="40000"/>
                    </a:schemeClr>
                  </a:outerShdw>
                </a:effectLst>
              </a:rPr>
              <a:t> yang </a:t>
            </a:r>
            <a:r>
              <a:rPr lang="en-US" sz="2000" dirty="0" err="1">
                <a:ln w="0"/>
                <a:effectLst>
                  <a:outerShdw blurRad="38100" dist="19050" dir="2700000" algn="tl" rotWithShape="0">
                    <a:schemeClr val="dk1">
                      <a:alpha val="40000"/>
                    </a:schemeClr>
                  </a:outerShdw>
                </a:effectLst>
              </a:rPr>
              <a:t>akan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kita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ucapkan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selamat</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datang</a:t>
            </a:r>
            <a:r>
              <a:rPr lang="en-US" sz="2000" dirty="0">
                <a:ln w="0"/>
                <a:effectLst>
                  <a:outerShdw blurRad="38100" dist="19050" dir="2700000" algn="tl" rotWithShape="0">
                    <a:schemeClr val="dk1">
                      <a:alpha val="40000"/>
                    </a:schemeClr>
                  </a:outerShdw>
                </a:effectLst>
              </a:rPr>
              <a:t>”</a:t>
            </a:r>
          </a:p>
          <a:p>
            <a:pPr marL="342900" indent="-3429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Message </a:t>
            </a:r>
            <a:r>
              <a:rPr lang="en-US" sz="2000" dirty="0" err="1">
                <a:ln w="0"/>
                <a:effectLst>
                  <a:outerShdw blurRad="38100" dist="19050" dir="2700000" algn="tl" rotWithShape="0">
                    <a:schemeClr val="dk1">
                      <a:alpha val="40000"/>
                    </a:schemeClr>
                  </a:outerShdw>
                </a:effectLst>
              </a:rPr>
              <a:t>atau</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informasi</a:t>
            </a:r>
            <a:r>
              <a:rPr lang="en-US" sz="2000" dirty="0">
                <a:ln w="0"/>
                <a:effectLst>
                  <a:outerShdw blurRad="38100" dist="19050" dir="2700000" algn="tl" rotWithShape="0">
                    <a:schemeClr val="dk1">
                      <a:alpha val="40000"/>
                    </a:schemeClr>
                  </a:outerShdw>
                </a:effectLst>
              </a:rPr>
              <a:t> yang </a:t>
            </a:r>
            <a:r>
              <a:rPr lang="en-US" sz="2000" dirty="0" err="1">
                <a:ln w="0"/>
                <a:effectLst>
                  <a:outerShdw blurRad="38100" dist="19050" dir="2700000" algn="tl" rotWithShape="0">
                    <a:schemeClr val="dk1">
                      <a:alpha val="40000"/>
                    </a:schemeClr>
                  </a:outerShdw>
                </a:effectLst>
              </a:rPr>
              <a:t>akan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disampaikan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dapat</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direpresentasikan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dalam</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sebuah</a:t>
            </a:r>
            <a:r>
              <a:rPr lang="en-US" sz="2000" dirty="0">
                <a:ln w="0"/>
                <a:effectLst>
                  <a:outerShdw blurRad="38100" dist="19050" dir="2700000" algn="tl" rotWithShape="0">
                    <a:schemeClr val="dk1">
                      <a:alpha val="40000"/>
                    </a:schemeClr>
                  </a:outerShdw>
                </a:effectLst>
              </a:rPr>
              <a:t> text. </a:t>
            </a:r>
          </a:p>
          <a:p>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75" y="1777585"/>
            <a:ext cx="79914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cartoon, ja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165" y="2737710"/>
            <a:ext cx="3686880" cy="2073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8600" y="318195"/>
            <a:ext cx="8229600" cy="552285"/>
          </a:xfrm>
        </p:spPr>
        <p:txBody>
          <a:bodyPr>
            <a:normAutofit/>
          </a:bodyPr>
          <a:lstStyle/>
          <a:p>
            <a:r>
              <a:rPr lang="en-US" sz="3200" dirty="0">
                <a:ln w="0"/>
                <a:solidFill>
                  <a:schemeClr val="tx1"/>
                </a:solidFill>
              </a:rPr>
              <a:t>Language Code:</a:t>
            </a:r>
            <a:endParaRPr lang="en-US" sz="3200" dirty="0"/>
          </a:p>
        </p:txBody>
      </p:sp>
      <p:sp>
        <p:nvSpPr>
          <p:cNvPr id="9" name="Text Placeholder 3"/>
          <p:cNvSpPr>
            <a:spLocks noGrp="1"/>
          </p:cNvSpPr>
          <p:nvPr>
            <p:ph type="body" sz="quarter" idx="14"/>
          </p:nvPr>
        </p:nvSpPr>
        <p:spPr>
          <a:xfrm>
            <a:off x="577880" y="4371252"/>
            <a:ext cx="8272807" cy="1683709"/>
          </a:xfrm>
        </p:spPr>
        <p:txBody>
          <a:bodyPr>
            <a:noAutofit/>
          </a:bodyPr>
          <a:lstStyle/>
          <a:p>
            <a:pPr algn="l"/>
            <a:endParaRPr lang="en-US" sz="2000" b="0" dirty="0">
              <a:ln w="0"/>
              <a:solidFill>
                <a:schemeClr val="tx1"/>
              </a:solidFill>
              <a:effectLst>
                <a:outerShdw blurRad="38100" dist="19050" dir="2700000" algn="tl" rotWithShape="0">
                  <a:schemeClr val="dk1">
                    <a:alpha val="40000"/>
                  </a:schemeClr>
                </a:outerShdw>
              </a:effectLst>
              <a:latin typeface="+mn-lt"/>
            </a:endParaRPr>
          </a:p>
          <a:p>
            <a:pPr marL="342900" indent="-342900" algn="l">
              <a:buFont typeface="Arial" panose="020B0604020202020204" pitchFamily="34" charset="0"/>
              <a:buChar char="•"/>
            </a:pPr>
            <a:r>
              <a:rPr lang="en-US" sz="2000" b="0" dirty="0" err="1">
                <a:ln w="0"/>
                <a:solidFill>
                  <a:schemeClr val="tx1"/>
                </a:solidFill>
                <a:effectLst>
                  <a:outerShdw blurRad="38100" dist="19050" dir="2700000" algn="tl" rotWithShape="0">
                    <a:schemeClr val="dk1">
                      <a:alpha val="40000"/>
                    </a:schemeClr>
                  </a:outerShdw>
                </a:effectLst>
                <a:latin typeface="+mn-lt"/>
              </a:rPr>
              <a:t>Untuk</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mengucapkan</a:t>
            </a:r>
            <a:r>
              <a:rPr lang="en-US" sz="2000" b="0" dirty="0">
                <a:ln w="0"/>
                <a:solidFill>
                  <a:schemeClr val="tx1"/>
                </a:solidFill>
                <a:effectLst>
                  <a:outerShdw blurRad="38100" dist="19050" dir="2700000" algn="tl" rotWithShape="0">
                    <a:schemeClr val="dk1">
                      <a:alpha val="40000"/>
                    </a:schemeClr>
                  </a:outerShdw>
                </a:effectLst>
                <a:latin typeface="+mn-lt"/>
              </a:rPr>
              <a:t> message yang </a:t>
            </a:r>
            <a:r>
              <a:rPr lang="en-US" sz="2000" b="0" dirty="0" err="1">
                <a:ln w="0"/>
                <a:solidFill>
                  <a:schemeClr val="tx1"/>
                </a:solidFill>
                <a:effectLst>
                  <a:outerShdw blurRad="38100" dist="19050" dir="2700000" algn="tl" rotWithShape="0">
                    <a:schemeClr val="dk1">
                      <a:alpha val="40000"/>
                    </a:schemeClr>
                  </a:outerShdw>
                </a:effectLst>
                <a:latin typeface="+mn-lt"/>
              </a:rPr>
              <a:t>ingin</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kita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sampaikan</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kita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bisa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mengkonversi</a:t>
            </a:r>
            <a:r>
              <a:rPr lang="en-US" sz="2000" b="0" dirty="0">
                <a:ln w="0"/>
                <a:solidFill>
                  <a:schemeClr val="tx1"/>
                </a:solidFill>
                <a:effectLst>
                  <a:outerShdw blurRad="38100" dist="19050" dir="2700000" algn="tl" rotWithShape="0">
                    <a:schemeClr val="dk1">
                      <a:alpha val="40000"/>
                    </a:schemeClr>
                  </a:outerShdw>
                </a:effectLst>
                <a:latin typeface="+mn-lt"/>
              </a:rPr>
              <a:t> text </a:t>
            </a:r>
            <a:r>
              <a:rPr lang="en-US" sz="2000" b="0" dirty="0" err="1">
                <a:ln w="0"/>
                <a:solidFill>
                  <a:schemeClr val="tx1"/>
                </a:solidFill>
                <a:effectLst>
                  <a:outerShdw blurRad="38100" dist="19050" dir="2700000" algn="tl" rotWithShape="0">
                    <a:schemeClr val="dk1">
                      <a:alpha val="40000"/>
                    </a:schemeClr>
                  </a:outerShdw>
                </a:effectLst>
                <a:latin typeface="+mn-lt"/>
              </a:rPr>
              <a:t>menjadi</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sederetan</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simbol</a:t>
            </a:r>
            <a:r>
              <a:rPr lang="en-US" sz="2000" b="0" dirty="0">
                <a:ln w="0"/>
                <a:solidFill>
                  <a:schemeClr val="tx1"/>
                </a:solidFill>
                <a:effectLst>
                  <a:outerShdw blurRad="38100" dist="19050" dir="2700000" algn="tl" rotWithShape="0">
                    <a:schemeClr val="dk1">
                      <a:alpha val="40000"/>
                    </a:schemeClr>
                  </a:outerShdw>
                </a:effectLst>
                <a:latin typeface="+mn-lt"/>
              </a:rPr>
              <a:t> yang </a:t>
            </a:r>
            <a:r>
              <a:rPr lang="en-US" sz="2000" b="0" dirty="0" err="1">
                <a:ln w="0"/>
                <a:solidFill>
                  <a:schemeClr val="tx1"/>
                </a:solidFill>
                <a:effectLst>
                  <a:outerShdw blurRad="38100" dist="19050" dir="2700000" algn="tl" rotWithShape="0">
                    <a:schemeClr val="dk1">
                      <a:alpha val="40000"/>
                    </a:schemeClr>
                  </a:outerShdw>
                </a:effectLst>
                <a:latin typeface="+mn-lt"/>
              </a:rPr>
              <a:t>berujud</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suara</a:t>
            </a:r>
            <a:r>
              <a:rPr lang="en-US" sz="2000" b="0" dirty="0">
                <a:ln w="0"/>
                <a:solidFill>
                  <a:schemeClr val="tx1"/>
                </a:solidFill>
                <a:effectLst>
                  <a:outerShdw blurRad="38100" dist="19050" dir="2700000" algn="tl" rotWithShape="0">
                    <a:schemeClr val="dk1">
                      <a:alpha val="40000"/>
                    </a:schemeClr>
                  </a:outerShdw>
                </a:effectLst>
                <a:latin typeface="+mn-lt"/>
              </a:rPr>
              <a:t>. </a:t>
            </a:r>
          </a:p>
          <a:p>
            <a:pPr marL="342900" indent="-342900" algn="l">
              <a:buFont typeface="Arial" panose="020B0604020202020204" pitchFamily="34" charset="0"/>
              <a:buChar char="•"/>
            </a:pPr>
            <a:r>
              <a:rPr lang="en-US" sz="2000" b="0" dirty="0" err="1">
                <a:ln w="0"/>
                <a:solidFill>
                  <a:schemeClr val="tx1"/>
                </a:solidFill>
                <a:effectLst>
                  <a:outerShdw blurRad="38100" dist="19050" dir="2700000" algn="tl" rotWithShape="0">
                    <a:schemeClr val="dk1">
                      <a:alpha val="40000"/>
                    </a:schemeClr>
                  </a:outerShdw>
                </a:effectLst>
                <a:latin typeface="+mn-lt"/>
              </a:rPr>
              <a:t>Tentu</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saja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kita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bicara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dalam</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bahasa</a:t>
            </a:r>
            <a:r>
              <a:rPr lang="en-US" sz="2000" b="0" dirty="0">
                <a:ln w="0"/>
                <a:solidFill>
                  <a:schemeClr val="tx1"/>
                </a:solidFill>
                <a:effectLst>
                  <a:outerShdw blurRad="38100" dist="19050" dir="2700000" algn="tl" rotWithShape="0">
                    <a:schemeClr val="dk1">
                      <a:alpha val="40000"/>
                    </a:schemeClr>
                  </a:outerShdw>
                </a:effectLst>
                <a:latin typeface="+mn-lt"/>
              </a:rPr>
              <a:t> yang </a:t>
            </a:r>
            <a:r>
              <a:rPr lang="en-US" sz="2000" b="0" dirty="0" err="1">
                <a:ln w="0"/>
                <a:solidFill>
                  <a:schemeClr val="tx1"/>
                </a:solidFill>
                <a:effectLst>
                  <a:outerShdw blurRad="38100" dist="19050" dir="2700000" algn="tl" rotWithShape="0">
                    <a:schemeClr val="dk1">
                      <a:alpha val="40000"/>
                    </a:schemeClr>
                  </a:outerShdw>
                </a:effectLst>
                <a:latin typeface="+mn-lt"/>
              </a:rPr>
              <a:t>kita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gunakan</a:t>
            </a:r>
            <a:r>
              <a:rPr lang="en-US" sz="2000" b="0" dirty="0">
                <a:ln w="0"/>
                <a:solidFill>
                  <a:schemeClr val="tx1"/>
                </a:solidFill>
                <a:effectLst>
                  <a:outerShdw blurRad="38100" dist="19050" dir="2700000" algn="tl" rotWithShape="0">
                    <a:schemeClr val="dk1">
                      <a:alpha val="40000"/>
                    </a:schemeClr>
                  </a:outerShdw>
                </a:effectLst>
                <a:latin typeface="+mn-lt"/>
              </a:rPr>
              <a:t>,</a:t>
            </a:r>
          </a:p>
          <a:p>
            <a:pPr marL="342900" indent="-342900" algn="l">
              <a:buFont typeface="Arial" panose="020B0604020202020204" pitchFamily="34" charset="0"/>
              <a:buChar char="•"/>
            </a:pPr>
            <a:r>
              <a:rPr lang="en-US" sz="2000" b="0" dirty="0" err="1">
                <a:ln w="0"/>
                <a:solidFill>
                  <a:schemeClr val="tx1"/>
                </a:solidFill>
                <a:effectLst>
                  <a:outerShdw blurRad="38100" dist="19050" dir="2700000" algn="tl" rotWithShape="0">
                    <a:schemeClr val="dk1">
                      <a:alpha val="40000"/>
                    </a:schemeClr>
                  </a:outerShdw>
                </a:effectLst>
                <a:latin typeface="+mn-lt"/>
              </a:rPr>
              <a:t>Prosodinya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dan</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fonologinya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juga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mengikuti</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pola</a:t>
            </a:r>
            <a:r>
              <a:rPr lang="en-US" sz="2000" b="0" dirty="0">
                <a:ln w="0"/>
                <a:solidFill>
                  <a:schemeClr val="tx1"/>
                </a:solidFill>
                <a:effectLst>
                  <a:outerShdw blurRad="38100" dist="19050" dir="2700000" algn="tl" rotWithShape="0">
                    <a:schemeClr val="dk1">
                      <a:alpha val="40000"/>
                    </a:schemeClr>
                  </a:outerShdw>
                </a:effectLst>
                <a:latin typeface="+mn-lt"/>
              </a:rPr>
              <a:t> </a:t>
            </a:r>
            <a:r>
              <a:rPr lang="en-US" sz="2000" b="0" dirty="0" err="1">
                <a:ln w="0"/>
                <a:solidFill>
                  <a:schemeClr val="tx1"/>
                </a:solidFill>
                <a:effectLst>
                  <a:outerShdw blurRad="38100" dist="19050" dir="2700000" algn="tl" rotWithShape="0">
                    <a:schemeClr val="dk1">
                      <a:alpha val="40000"/>
                    </a:schemeClr>
                  </a:outerShdw>
                </a:effectLst>
                <a:latin typeface="+mn-lt"/>
              </a:rPr>
              <a:t>dalam</a:t>
            </a:r>
            <a:r>
              <a:rPr lang="en-US" sz="2000" b="0" dirty="0">
                <a:ln w="0"/>
                <a:solidFill>
                  <a:schemeClr val="tx1"/>
                </a:solidFill>
                <a:effectLst>
                  <a:outerShdw blurRad="38100" dist="19050" dir="2700000" algn="tl" rotWithShape="0">
                    <a:schemeClr val="dk1">
                      <a:alpha val="40000"/>
                    </a:schemeClr>
                  </a:outerShdw>
                </a:effectLst>
                <a:latin typeface="+mn-lt"/>
              </a:rPr>
              <a:t> Bahasa Indonesia.</a:t>
            </a:r>
          </a:p>
          <a:p>
            <a:endParaRPr lang="en-US" sz="2000" b="0" dirty="0">
              <a:ln w="0"/>
              <a:solidFill>
                <a:schemeClr val="tx1"/>
              </a:solidFill>
              <a:effectLst>
                <a:outerShdw blurRad="38100" dist="19050" dir="2700000" algn="tl" rotWithShape="0">
                  <a:schemeClr val="dk1">
                    <a:alpha val="40000"/>
                  </a:schemeClr>
                </a:outerShdw>
              </a:effectLst>
              <a:latin typeface="+mn-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21" y="894270"/>
            <a:ext cx="5193139" cy="175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mage result for cartoon, madu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25" y="3302939"/>
            <a:ext cx="1113745" cy="120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019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5" y="241385"/>
            <a:ext cx="4612235" cy="1143000"/>
          </a:xfrm>
        </p:spPr>
        <p:txBody>
          <a:bodyPr/>
          <a:lstStyle/>
          <a:p>
            <a:r>
              <a:rPr lang="en-US" b="1" dirty="0" err="1">
                <a:latin typeface="+mn-lt"/>
              </a:rPr>
              <a:t>Neuro-Moscular</a:t>
            </a:r>
            <a:r>
              <a:rPr lang="en-US" b="1" dirty="0">
                <a:latin typeface="+mn-lt"/>
              </a:rPr>
              <a:t> Controls</a:t>
            </a:r>
          </a:p>
        </p:txBody>
      </p:sp>
      <p:sp>
        <p:nvSpPr>
          <p:cNvPr id="4" name="Text Placeholder 3"/>
          <p:cNvSpPr>
            <a:spLocks noGrp="1"/>
          </p:cNvSpPr>
          <p:nvPr>
            <p:ph type="body" sz="quarter" idx="14"/>
          </p:nvPr>
        </p:nvSpPr>
        <p:spPr>
          <a:xfrm>
            <a:off x="424260" y="2511034"/>
            <a:ext cx="8153400" cy="4105581"/>
          </a:xfrm>
        </p:spPr>
        <p:txBody>
          <a:bodyPr>
            <a:normAutofit lnSpcReduction="10000"/>
          </a:bodyPr>
          <a:lstStyle/>
          <a:p>
            <a:pPr marL="342900" indent="-342900" algn="l">
              <a:lnSpc>
                <a:spcPct val="110000"/>
              </a:lnSpc>
              <a:buFont typeface="Arial" panose="020B0604020202020204" pitchFamily="34" charset="0"/>
              <a:buChar char="•"/>
            </a:pPr>
            <a:r>
              <a:rPr lang="en-US" sz="2400" b="0" dirty="0">
                <a:ln w="0"/>
                <a:solidFill>
                  <a:schemeClr val="tx1"/>
                </a:solidFill>
                <a:effectLst>
                  <a:outerShdw blurRad="38100" dist="19050" dir="2700000" algn="tl" rotWithShape="0">
                    <a:schemeClr val="dk1">
                      <a:alpha val="40000"/>
                    </a:schemeClr>
                  </a:outerShdw>
                </a:effectLst>
                <a:latin typeface="+mn-lt"/>
              </a:rPr>
              <a:t>Step </a:t>
            </a:r>
            <a:r>
              <a:rPr lang="en-US" sz="2400" b="0" dirty="0" err="1">
                <a:ln w="0"/>
                <a:solidFill>
                  <a:schemeClr val="tx1"/>
                </a:solidFill>
                <a:effectLst>
                  <a:outerShdw blurRad="38100" dist="19050" dir="2700000" algn="tl" rotWithShape="0">
                    <a:schemeClr val="dk1">
                      <a:alpha val="40000"/>
                    </a:schemeClr>
                  </a:outerShdw>
                </a:effectLst>
                <a:latin typeface="+mn-lt"/>
              </a:rPr>
              <a:t>ketiga</a:t>
            </a:r>
            <a:r>
              <a:rPr lang="en-US" sz="2400" b="0" dirty="0">
                <a:ln w="0"/>
                <a:solidFill>
                  <a:schemeClr val="tx1"/>
                </a:solidFill>
                <a:effectLst>
                  <a:outerShdw blurRad="38100" dist="19050" dir="2700000" algn="tl" rotWithShape="0">
                    <a:schemeClr val="dk1">
                      <a:alpha val="40000"/>
                    </a:schemeClr>
                  </a:outerShdw>
                </a:effectLst>
                <a:latin typeface="+mn-lt"/>
              </a:rPr>
              <a:t> di </a:t>
            </a:r>
            <a:r>
              <a:rPr lang="en-US" sz="2400" b="0" dirty="0" err="1">
                <a:ln w="0"/>
                <a:solidFill>
                  <a:schemeClr val="tx1"/>
                </a:solidFill>
                <a:effectLst>
                  <a:outerShdw blurRad="38100" dist="19050" dir="2700000" algn="tl" rotWithShape="0">
                    <a:schemeClr val="dk1">
                      <a:alpha val="40000"/>
                    </a:schemeClr>
                  </a:outerShdw>
                </a:effectLst>
                <a:latin typeface="+mn-lt"/>
              </a:rPr>
              <a:t>dalam</a:t>
            </a:r>
            <a:r>
              <a:rPr lang="en-US" sz="2400" b="0" dirty="0">
                <a:ln w="0"/>
                <a:solidFill>
                  <a:schemeClr val="tx1"/>
                </a:solidFill>
                <a:effectLst>
                  <a:outerShdw blurRad="38100" dist="19050" dir="2700000" algn="tl" rotWithShape="0">
                    <a:schemeClr val="dk1">
                      <a:alpha val="40000"/>
                    </a:schemeClr>
                  </a:outerShdw>
                </a:effectLst>
                <a:latin typeface="+mn-lt"/>
              </a:rPr>
              <a:t> proses </a:t>
            </a:r>
            <a:r>
              <a:rPr lang="en-US" sz="2400" b="0" dirty="0" err="1">
                <a:ln w="0"/>
                <a:solidFill>
                  <a:schemeClr val="tx1"/>
                </a:solidFill>
                <a:effectLst>
                  <a:outerShdw blurRad="38100" dist="19050" dir="2700000" algn="tl" rotWithShape="0">
                    <a:schemeClr val="dk1">
                      <a:alpha val="40000"/>
                    </a:schemeClr>
                  </a:outerShdw>
                </a:effectLst>
                <a:latin typeface="+mn-lt"/>
              </a:rPr>
              <a:t>produksi</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sinyal</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wicara</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adalah</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pengkonversian</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ke</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neuro-moscular</a:t>
            </a:r>
            <a:r>
              <a:rPr lang="en-US" sz="2400" b="0" dirty="0">
                <a:ln w="0"/>
                <a:solidFill>
                  <a:schemeClr val="tx1"/>
                </a:solidFill>
                <a:effectLst>
                  <a:outerShdw blurRad="38100" dist="19050" dir="2700000" algn="tl" rotWithShape="0">
                    <a:schemeClr val="dk1">
                      <a:alpha val="40000"/>
                    </a:schemeClr>
                  </a:outerShdw>
                </a:effectLst>
                <a:latin typeface="+mn-lt"/>
              </a:rPr>
              <a:t> controls” . </a:t>
            </a:r>
          </a:p>
          <a:p>
            <a:pPr marL="342900" indent="-342900" algn="l">
              <a:lnSpc>
                <a:spcPct val="110000"/>
              </a:lnSpc>
              <a:buFont typeface="Arial" panose="020B0604020202020204" pitchFamily="34" charset="0"/>
              <a:buChar char="•"/>
            </a:pPr>
            <a:r>
              <a:rPr lang="en-US" sz="2400" b="0" dirty="0" err="1">
                <a:ln w="0"/>
                <a:solidFill>
                  <a:schemeClr val="tx1"/>
                </a:solidFill>
                <a:effectLst>
                  <a:outerShdw blurRad="38100" dist="19050" dir="2700000" algn="tl" rotWithShape="0">
                    <a:schemeClr val="dk1">
                      <a:alpha val="40000"/>
                    </a:schemeClr>
                  </a:outerShdw>
                </a:effectLst>
                <a:latin typeface="+mn-lt"/>
              </a:rPr>
              <a:t>Ini</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merupakan</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satu</a:t>
            </a:r>
            <a:r>
              <a:rPr lang="en-US" sz="2400" b="0" dirty="0">
                <a:ln w="0"/>
                <a:solidFill>
                  <a:schemeClr val="tx1"/>
                </a:solidFill>
                <a:effectLst>
                  <a:outerShdw blurRad="38100" dist="19050" dir="2700000" algn="tl" rotWithShape="0">
                    <a:schemeClr val="dk1">
                      <a:alpha val="40000"/>
                    </a:schemeClr>
                  </a:outerShdw>
                </a:effectLst>
                <a:latin typeface="+mn-lt"/>
              </a:rPr>
              <a:t> set </a:t>
            </a:r>
            <a:r>
              <a:rPr lang="en-US" sz="2400" b="0" dirty="0" err="1">
                <a:ln w="0"/>
                <a:solidFill>
                  <a:schemeClr val="tx1"/>
                </a:solidFill>
                <a:effectLst>
                  <a:outerShdw blurRad="38100" dist="19050" dir="2700000" algn="tl" rotWithShape="0">
                    <a:schemeClr val="dk1">
                      <a:alpha val="40000"/>
                    </a:schemeClr>
                  </a:outerShdw>
                </a:effectLst>
                <a:latin typeface="+mn-lt"/>
              </a:rPr>
              <a:t>pengontrolan</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sinyal</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secara</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langsung</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pada</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sistem</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neuro</a:t>
            </a:r>
            <a:r>
              <a:rPr lang="en-US" sz="2400" b="0" dirty="0">
                <a:ln w="0"/>
                <a:solidFill>
                  <a:schemeClr val="tx1"/>
                </a:solidFill>
                <a:effectLst>
                  <a:outerShdw blurRad="38100" dist="19050" dir="2700000" algn="tl" rotWithShape="0">
                    <a:schemeClr val="dk1">
                      <a:alpha val="40000"/>
                    </a:schemeClr>
                  </a:outerShdw>
                </a:effectLst>
                <a:latin typeface="+mn-lt"/>
              </a:rPr>
              <a:t>-muscular </a:t>
            </a:r>
            <a:r>
              <a:rPr lang="en-US" sz="2400" b="0" dirty="0" err="1">
                <a:ln w="0"/>
                <a:solidFill>
                  <a:schemeClr val="tx1"/>
                </a:solidFill>
                <a:effectLst>
                  <a:outerShdw blurRad="38100" dist="19050" dir="2700000" algn="tl" rotWithShape="0">
                    <a:schemeClr val="dk1">
                      <a:alpha val="40000"/>
                    </a:schemeClr>
                  </a:outerShdw>
                </a:effectLst>
                <a:latin typeface="+mn-lt"/>
              </a:rPr>
              <a:t>untuk</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menggerakkan</a:t>
            </a:r>
            <a:r>
              <a:rPr lang="en-US" sz="2400" b="0" dirty="0">
                <a:ln w="0"/>
                <a:solidFill>
                  <a:schemeClr val="tx1"/>
                </a:solidFill>
                <a:effectLst>
                  <a:outerShdw blurRad="38100" dist="19050" dir="2700000" algn="tl" rotWithShape="0">
                    <a:schemeClr val="dk1">
                      <a:alpha val="40000"/>
                    </a:schemeClr>
                  </a:outerShdw>
                </a:effectLst>
                <a:latin typeface="+mn-lt"/>
              </a:rPr>
              <a:t> speech articulators, </a:t>
            </a:r>
            <a:r>
              <a:rPr lang="en-US" sz="2400" b="0" dirty="0" err="1">
                <a:ln w="0"/>
                <a:solidFill>
                  <a:schemeClr val="tx1"/>
                </a:solidFill>
                <a:effectLst>
                  <a:outerShdw blurRad="38100" dist="19050" dir="2700000" algn="tl" rotWithShape="0">
                    <a:schemeClr val="dk1">
                      <a:alpha val="40000"/>
                    </a:schemeClr>
                  </a:outerShdw>
                </a:effectLst>
                <a:latin typeface="+mn-lt"/>
              </a:rPr>
              <a:t>seperti</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dirty="0">
                <a:ln w="0"/>
                <a:solidFill>
                  <a:schemeClr val="tx1"/>
                </a:solidFill>
                <a:effectLst>
                  <a:outerShdw blurRad="38100" dist="19050" dir="2700000" algn="tl" rotWithShape="0">
                    <a:schemeClr val="dk1">
                      <a:alpha val="40000"/>
                    </a:schemeClr>
                  </a:outerShdw>
                </a:effectLst>
                <a:latin typeface="+mn-lt"/>
              </a:rPr>
              <a:t>tongue(</a:t>
            </a:r>
            <a:r>
              <a:rPr lang="en-US" sz="2400" dirty="0" err="1">
                <a:ln w="0"/>
                <a:solidFill>
                  <a:schemeClr val="tx1"/>
                </a:solidFill>
                <a:effectLst>
                  <a:outerShdw blurRad="38100" dist="19050" dir="2700000" algn="tl" rotWithShape="0">
                    <a:schemeClr val="dk1">
                      <a:alpha val="40000"/>
                    </a:schemeClr>
                  </a:outerShdw>
                </a:effectLst>
                <a:latin typeface="+mn-lt"/>
              </a:rPr>
              <a:t>lidah</a:t>
            </a:r>
            <a:r>
              <a:rPr lang="en-US" sz="2400" dirty="0">
                <a:ln w="0"/>
                <a:solidFill>
                  <a:schemeClr val="tx1"/>
                </a:solidFill>
                <a:effectLst>
                  <a:outerShdw blurRad="38100" dist="19050" dir="2700000" algn="tl" rotWithShape="0">
                    <a:schemeClr val="dk1">
                      <a:alpha val="40000"/>
                    </a:schemeClr>
                  </a:outerShdw>
                </a:effectLst>
                <a:latin typeface="+mn-lt"/>
              </a:rPr>
              <a:t>)</a:t>
            </a:r>
            <a:r>
              <a:rPr lang="en-US" sz="2400" b="0" dirty="0">
                <a:ln w="0"/>
                <a:solidFill>
                  <a:schemeClr val="tx1"/>
                </a:solidFill>
                <a:effectLst>
                  <a:outerShdw blurRad="38100" dist="19050" dir="2700000" algn="tl" rotWithShape="0">
                    <a:schemeClr val="dk1">
                      <a:alpha val="40000"/>
                    </a:schemeClr>
                  </a:outerShdw>
                </a:effectLst>
                <a:latin typeface="+mn-lt"/>
              </a:rPr>
              <a:t>,</a:t>
            </a:r>
            <a:r>
              <a:rPr lang="en-US" sz="2400" dirty="0">
                <a:ln w="0"/>
                <a:solidFill>
                  <a:schemeClr val="tx1"/>
                </a:solidFill>
                <a:effectLst>
                  <a:outerShdw blurRad="38100" dist="19050" dir="2700000" algn="tl" rotWithShape="0">
                    <a:schemeClr val="dk1">
                      <a:alpha val="40000"/>
                    </a:schemeClr>
                  </a:outerShdw>
                </a:effectLst>
                <a:latin typeface="+mn-lt"/>
              </a:rPr>
              <a:t> lips(</a:t>
            </a:r>
            <a:r>
              <a:rPr lang="en-US" sz="2400" dirty="0" err="1">
                <a:ln w="0"/>
                <a:solidFill>
                  <a:schemeClr val="tx1"/>
                </a:solidFill>
                <a:effectLst>
                  <a:outerShdw blurRad="38100" dist="19050" dir="2700000" algn="tl" rotWithShape="0">
                    <a:schemeClr val="dk1">
                      <a:alpha val="40000"/>
                    </a:schemeClr>
                  </a:outerShdw>
                </a:effectLst>
                <a:latin typeface="+mn-lt"/>
              </a:rPr>
              <a:t>bibir</a:t>
            </a:r>
            <a:r>
              <a:rPr lang="en-US" sz="2400" dirty="0">
                <a:ln w="0"/>
                <a:solidFill>
                  <a:schemeClr val="tx1"/>
                </a:solidFill>
                <a:effectLst>
                  <a:outerShdw blurRad="38100" dist="19050" dir="2700000" algn="tl" rotWithShape="0">
                    <a:schemeClr val="dk1">
                      <a:alpha val="40000"/>
                    </a:schemeClr>
                  </a:outerShdw>
                </a:effectLst>
                <a:latin typeface="+mn-lt"/>
              </a:rPr>
              <a:t>), teeth(</a:t>
            </a:r>
            <a:r>
              <a:rPr lang="en-US" sz="2400" dirty="0" err="1">
                <a:ln w="0"/>
                <a:solidFill>
                  <a:schemeClr val="tx1"/>
                </a:solidFill>
                <a:effectLst>
                  <a:outerShdw blurRad="38100" dist="19050" dir="2700000" algn="tl" rotWithShape="0">
                    <a:schemeClr val="dk1">
                      <a:alpha val="40000"/>
                    </a:schemeClr>
                  </a:outerShdw>
                </a:effectLst>
                <a:latin typeface="+mn-lt"/>
              </a:rPr>
              <a:t>gigi</a:t>
            </a:r>
            <a:r>
              <a:rPr lang="en-US" sz="2400" dirty="0">
                <a:ln w="0"/>
                <a:solidFill>
                  <a:schemeClr val="tx1"/>
                </a:solidFill>
                <a:effectLst>
                  <a:outerShdw blurRad="38100" dist="19050" dir="2700000" algn="tl" rotWithShape="0">
                    <a:schemeClr val="dk1">
                      <a:alpha val="40000"/>
                    </a:schemeClr>
                  </a:outerShdw>
                </a:effectLst>
                <a:latin typeface="+mn-lt"/>
              </a:rPr>
              <a:t>), jaw (</a:t>
            </a:r>
            <a:r>
              <a:rPr lang="en-US" sz="2400" dirty="0" err="1">
                <a:ln w="0"/>
                <a:solidFill>
                  <a:schemeClr val="tx1"/>
                </a:solidFill>
                <a:effectLst>
                  <a:outerShdw blurRad="38100" dist="19050" dir="2700000" algn="tl" rotWithShape="0">
                    <a:schemeClr val="dk1">
                      <a:alpha val="40000"/>
                    </a:schemeClr>
                  </a:outerShdw>
                </a:effectLst>
                <a:latin typeface="+mn-lt"/>
              </a:rPr>
              <a:t>taring</a:t>
            </a:r>
            <a:r>
              <a:rPr lang="en-US" sz="240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dan</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dirty="0">
                <a:ln w="0"/>
                <a:solidFill>
                  <a:schemeClr val="tx1"/>
                </a:solidFill>
                <a:effectLst>
                  <a:outerShdw blurRad="38100" dist="19050" dir="2700000" algn="tl" rotWithShape="0">
                    <a:schemeClr val="dk1">
                      <a:alpha val="40000"/>
                    </a:schemeClr>
                  </a:outerShdw>
                </a:effectLst>
                <a:latin typeface="+mn-lt"/>
              </a:rPr>
              <a:t>velum(</a:t>
            </a:r>
            <a:r>
              <a:rPr lang="en-US" sz="2400" dirty="0" err="1">
                <a:ln w="0"/>
                <a:solidFill>
                  <a:schemeClr val="tx1"/>
                </a:solidFill>
                <a:effectLst>
                  <a:outerShdw blurRad="38100" dist="19050" dir="2700000" algn="tl" rotWithShape="0">
                    <a:schemeClr val="dk1">
                      <a:alpha val="40000"/>
                    </a:schemeClr>
                  </a:outerShdw>
                </a:effectLst>
                <a:latin typeface="+mn-lt"/>
              </a:rPr>
              <a:t>langit-langit</a:t>
            </a:r>
            <a:r>
              <a:rPr lang="en-US" sz="2400" dirty="0">
                <a:ln w="0"/>
                <a:solidFill>
                  <a:schemeClr val="tx1"/>
                </a:solidFill>
                <a:effectLst>
                  <a:outerShdw blurRad="38100" dist="19050" dir="2700000" algn="tl" rotWithShape="0">
                    <a:schemeClr val="dk1">
                      <a:alpha val="40000"/>
                    </a:schemeClr>
                  </a:outerShdw>
                </a:effectLst>
                <a:latin typeface="+mn-lt"/>
              </a:rPr>
              <a:t>). </a:t>
            </a:r>
            <a:endParaRPr lang="en-US" sz="2400" b="0" dirty="0">
              <a:ln w="0"/>
              <a:solidFill>
                <a:schemeClr val="tx1"/>
              </a:solidFill>
              <a:effectLst>
                <a:outerShdw blurRad="38100" dist="19050" dir="2700000" algn="tl" rotWithShape="0">
                  <a:schemeClr val="dk1">
                    <a:alpha val="40000"/>
                  </a:schemeClr>
                </a:outerShdw>
              </a:effectLst>
              <a:latin typeface="+mn-lt"/>
            </a:endParaRPr>
          </a:p>
          <a:p>
            <a:pPr marL="342900" indent="-342900" algn="l">
              <a:lnSpc>
                <a:spcPct val="110000"/>
              </a:lnSpc>
              <a:buFont typeface="Arial" panose="020B0604020202020204" pitchFamily="34" charset="0"/>
              <a:buChar char="•"/>
            </a:pPr>
            <a:r>
              <a:rPr lang="en-US" sz="2400" b="0" dirty="0" err="1">
                <a:ln w="0"/>
                <a:solidFill>
                  <a:schemeClr val="tx1"/>
                </a:solidFill>
                <a:effectLst>
                  <a:outerShdw blurRad="38100" dist="19050" dir="2700000" algn="tl" rotWithShape="0">
                    <a:schemeClr val="dk1">
                      <a:alpha val="40000"/>
                    </a:schemeClr>
                  </a:outerShdw>
                </a:effectLst>
                <a:latin typeface="+mn-lt"/>
              </a:rPr>
              <a:t>Neuro</a:t>
            </a:r>
            <a:r>
              <a:rPr lang="en-US" sz="2400" b="0" dirty="0">
                <a:ln w="0"/>
                <a:solidFill>
                  <a:schemeClr val="tx1"/>
                </a:solidFill>
                <a:effectLst>
                  <a:outerShdw blurRad="38100" dist="19050" dir="2700000" algn="tl" rotWithShape="0">
                    <a:schemeClr val="dk1">
                      <a:alpha val="40000"/>
                    </a:schemeClr>
                  </a:outerShdw>
                </a:effectLst>
                <a:latin typeface="+mn-lt"/>
              </a:rPr>
              <a:t>-muscular controls </a:t>
            </a:r>
            <a:r>
              <a:rPr lang="en-US" sz="2400" b="0" dirty="0" err="1">
                <a:ln w="0"/>
                <a:solidFill>
                  <a:schemeClr val="tx1"/>
                </a:solidFill>
                <a:effectLst>
                  <a:outerShdw blurRad="38100" dist="19050" dir="2700000" algn="tl" rotWithShape="0">
                    <a:schemeClr val="dk1">
                      <a:alpha val="40000"/>
                    </a:schemeClr>
                  </a:outerShdw>
                </a:effectLst>
                <a:latin typeface="+mn-lt"/>
              </a:rPr>
              <a:t>menghasilkan</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gerakan</a:t>
            </a:r>
            <a:r>
              <a:rPr lang="en-US" sz="2400" b="0" dirty="0">
                <a:ln w="0"/>
                <a:solidFill>
                  <a:schemeClr val="tx1"/>
                </a:solidFill>
                <a:effectLst>
                  <a:outerShdw blurRad="38100" dist="19050" dir="2700000" algn="tl" rotWithShape="0">
                    <a:schemeClr val="dk1">
                      <a:alpha val="40000"/>
                    </a:schemeClr>
                  </a:outerShdw>
                </a:effectLst>
                <a:latin typeface="+mn-lt"/>
              </a:rPr>
              <a:t> articulatory (continuous control) yang </a:t>
            </a:r>
            <a:r>
              <a:rPr lang="en-US" sz="2400" b="0" dirty="0" err="1">
                <a:ln w="0"/>
                <a:solidFill>
                  <a:schemeClr val="tx1"/>
                </a:solidFill>
                <a:effectLst>
                  <a:outerShdw blurRad="38100" dist="19050" dir="2700000" algn="tl" rotWithShape="0">
                    <a:schemeClr val="dk1">
                      <a:alpha val="40000"/>
                    </a:schemeClr>
                  </a:outerShdw>
                </a:effectLst>
                <a:latin typeface="+mn-lt"/>
              </a:rPr>
              <a:t>menyebabkan</a:t>
            </a:r>
            <a:r>
              <a:rPr lang="en-US" sz="2400" b="0" dirty="0">
                <a:ln w="0"/>
                <a:solidFill>
                  <a:schemeClr val="tx1"/>
                </a:solidFill>
                <a:effectLst>
                  <a:outerShdw blurRad="38100" dist="19050" dir="2700000" algn="tl" rotWithShape="0">
                    <a:schemeClr val="dk1">
                      <a:alpha val="40000"/>
                    </a:schemeClr>
                  </a:outerShdw>
                </a:effectLst>
                <a:latin typeface="+mn-lt"/>
              </a:rPr>
              <a:t> vocal tract articulators </a:t>
            </a:r>
            <a:r>
              <a:rPr lang="en-US" sz="2400" b="0" dirty="0" err="1">
                <a:ln w="0"/>
                <a:solidFill>
                  <a:schemeClr val="tx1"/>
                </a:solidFill>
                <a:effectLst>
                  <a:outerShdw blurRad="38100" dist="19050" dir="2700000" algn="tl" rotWithShape="0">
                    <a:schemeClr val="dk1">
                      <a:alpha val="40000"/>
                    </a:schemeClr>
                  </a:outerShdw>
                </a:effectLst>
                <a:latin typeface="+mn-lt"/>
              </a:rPr>
              <a:t>untuk</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bergerak</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dalam</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rangka</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menghasilkan</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suara</a:t>
            </a:r>
            <a:r>
              <a:rPr lang="en-US" sz="2400" b="0" dirty="0">
                <a:ln w="0"/>
                <a:solidFill>
                  <a:schemeClr val="tx1"/>
                </a:solidFill>
                <a:effectLst>
                  <a:outerShdw blurRad="38100" dist="19050" dir="2700000" algn="tl" rotWithShape="0">
                    <a:schemeClr val="dk1">
                      <a:alpha val="40000"/>
                    </a:schemeClr>
                  </a:outerShdw>
                </a:effectLst>
                <a:latin typeface="+mn-lt"/>
              </a:rPr>
              <a:t> </a:t>
            </a:r>
            <a:r>
              <a:rPr lang="en-US" sz="2400" b="0" dirty="0" err="1">
                <a:ln w="0"/>
                <a:solidFill>
                  <a:schemeClr val="tx1"/>
                </a:solidFill>
                <a:effectLst>
                  <a:outerShdw blurRad="38100" dist="19050" dir="2700000" algn="tl" rotWithShape="0">
                    <a:schemeClr val="dk1">
                      <a:alpha val="40000"/>
                    </a:schemeClr>
                  </a:outerShdw>
                </a:effectLst>
                <a:latin typeface="+mn-lt"/>
              </a:rPr>
              <a:t>tertentu</a:t>
            </a:r>
            <a:r>
              <a:rPr lang="en-US" sz="2400" b="0" dirty="0">
                <a:ln w="0"/>
                <a:solidFill>
                  <a:schemeClr val="tx1"/>
                </a:solidFill>
                <a:effectLst>
                  <a:outerShdw blurRad="38100" dist="19050" dir="2700000" algn="tl" rotWithShape="0">
                    <a:schemeClr val="dk1">
                      <a:alpha val="40000"/>
                    </a:schemeClr>
                  </a:outerShdw>
                </a:effectLst>
                <a:latin typeface="+mn-lt"/>
              </a:rPr>
              <a:t>.</a:t>
            </a:r>
          </a:p>
        </p:txBody>
      </p:sp>
      <p:sp>
        <p:nvSpPr>
          <p:cNvPr id="3" name="TextBox 2"/>
          <p:cNvSpPr txBox="1"/>
          <p:nvPr/>
        </p:nvSpPr>
        <p:spPr>
          <a:xfrm>
            <a:off x="7567590" y="85849"/>
            <a:ext cx="1459054" cy="369332"/>
          </a:xfrm>
          <a:prstGeom prst="rect">
            <a:avLst/>
          </a:prstGeom>
          <a:noFill/>
        </p:spPr>
        <p:txBody>
          <a:bodyPr wrap="none" rtlCol="0">
            <a:spAutoFit/>
          </a:bodyPr>
          <a:lstStyle/>
          <a:p>
            <a:r>
              <a:rPr lang="en-US" b="1" dirty="0"/>
              <a:t>Speech Chain</a:t>
            </a:r>
            <a:endParaRPr lang="en-US" dirty="0"/>
          </a:p>
        </p:txBody>
      </p:sp>
      <p:sp>
        <p:nvSpPr>
          <p:cNvPr id="5" name="Slide Number Placeholder 4"/>
          <p:cNvSpPr>
            <a:spLocks noGrp="1"/>
          </p:cNvSpPr>
          <p:nvPr>
            <p:ph type="sldNum" sz="quarter" idx="12"/>
          </p:nvPr>
        </p:nvSpPr>
        <p:spPr/>
        <p:txBody>
          <a:bodyPr/>
          <a:lstStyle/>
          <a:p>
            <a:fld id="{C75B88FA-3392-4D65-A457-DB2A9953195B}" type="slidenum">
              <a:rPr lang="en-US" smtClean="0"/>
              <a:pPr/>
              <a:t>12</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0" y="1393535"/>
            <a:ext cx="7467639" cy="92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80" y="356600"/>
            <a:ext cx="4653385" cy="859525"/>
          </a:xfrm>
        </p:spPr>
        <p:txBody>
          <a:bodyPr>
            <a:normAutofit/>
          </a:bodyPr>
          <a:lstStyle/>
          <a:p>
            <a:r>
              <a:rPr lang="en-US" b="1" dirty="0">
                <a:latin typeface="+mn-lt"/>
              </a:rPr>
              <a:t>Vocal Tract System</a:t>
            </a:r>
          </a:p>
        </p:txBody>
      </p:sp>
      <p:sp>
        <p:nvSpPr>
          <p:cNvPr id="4" name="Text Placeholder 3"/>
          <p:cNvSpPr>
            <a:spLocks noGrp="1"/>
          </p:cNvSpPr>
          <p:nvPr>
            <p:ph type="body" sz="quarter" idx="14"/>
          </p:nvPr>
        </p:nvSpPr>
        <p:spPr>
          <a:xfrm>
            <a:off x="539475" y="3621025"/>
            <a:ext cx="7848600" cy="2326845"/>
          </a:xfrm>
        </p:spPr>
        <p:txBody>
          <a:bodyPr>
            <a:normAutofit lnSpcReduction="10000"/>
          </a:bodyPr>
          <a:lstStyle/>
          <a:p>
            <a:pPr algn="l"/>
            <a:r>
              <a:rPr lang="en-US" sz="2400" b="0" dirty="0" err="1">
                <a:ln w="0"/>
                <a:solidFill>
                  <a:schemeClr val="tx1"/>
                </a:solidFill>
                <a:effectLst/>
                <a:latin typeface="+mn-lt"/>
              </a:rPr>
              <a:t>Secara</a:t>
            </a:r>
            <a:r>
              <a:rPr lang="en-US" sz="2400" b="0" dirty="0">
                <a:ln w="0"/>
                <a:solidFill>
                  <a:schemeClr val="tx1"/>
                </a:solidFill>
                <a:effectLst/>
                <a:latin typeface="+mn-lt"/>
              </a:rPr>
              <a:t> </a:t>
            </a:r>
            <a:r>
              <a:rPr lang="en-US" sz="2400" b="0" dirty="0" err="1">
                <a:ln w="0"/>
                <a:solidFill>
                  <a:schemeClr val="tx1"/>
                </a:solidFill>
                <a:effectLst/>
                <a:latin typeface="+mn-lt"/>
              </a:rPr>
              <a:t>fisik</a:t>
            </a:r>
            <a:r>
              <a:rPr lang="en-US" sz="2400" b="0" dirty="0">
                <a:ln w="0"/>
                <a:solidFill>
                  <a:schemeClr val="tx1"/>
                </a:solidFill>
                <a:effectLst/>
                <a:latin typeface="+mn-lt"/>
              </a:rPr>
              <a:t> </a:t>
            </a:r>
            <a:r>
              <a:rPr lang="en-US" sz="2400" b="0" dirty="0" err="1">
                <a:ln w="0"/>
                <a:solidFill>
                  <a:schemeClr val="tx1"/>
                </a:solidFill>
                <a:effectLst/>
                <a:latin typeface="+mn-lt"/>
              </a:rPr>
              <a:t>menghasilkan</a:t>
            </a:r>
            <a:r>
              <a:rPr lang="en-US" sz="2400" b="0" dirty="0">
                <a:ln w="0"/>
                <a:solidFill>
                  <a:schemeClr val="tx1"/>
                </a:solidFill>
                <a:effectLst/>
                <a:latin typeface="+mn-lt"/>
              </a:rPr>
              <a:t> </a:t>
            </a:r>
            <a:r>
              <a:rPr lang="en-US" sz="2400" b="0" dirty="0" err="1">
                <a:ln w="0"/>
                <a:solidFill>
                  <a:schemeClr val="tx1"/>
                </a:solidFill>
                <a:effectLst/>
                <a:latin typeface="+mn-lt"/>
              </a:rPr>
              <a:t>suara</a:t>
            </a:r>
            <a:r>
              <a:rPr lang="en-US" sz="2400" b="0" dirty="0">
                <a:ln w="0"/>
                <a:solidFill>
                  <a:schemeClr val="tx1"/>
                </a:solidFill>
                <a:effectLst/>
                <a:latin typeface="+mn-lt"/>
              </a:rPr>
              <a:t> yang </a:t>
            </a:r>
            <a:r>
              <a:rPr lang="en-US" sz="2400" b="0" dirty="0" err="1">
                <a:ln w="0"/>
                <a:solidFill>
                  <a:schemeClr val="tx1"/>
                </a:solidFill>
                <a:effectLst/>
                <a:latin typeface="+mn-lt"/>
              </a:rPr>
              <a:t>diinginkan</a:t>
            </a:r>
            <a:r>
              <a:rPr lang="en-US" sz="2400" b="0" dirty="0">
                <a:ln w="0"/>
                <a:solidFill>
                  <a:schemeClr val="tx1"/>
                </a:solidFill>
                <a:effectLst/>
                <a:latin typeface="+mn-lt"/>
              </a:rPr>
              <a:t> </a:t>
            </a:r>
            <a:r>
              <a:rPr lang="en-US" sz="2400" b="0" dirty="0" err="1">
                <a:ln w="0"/>
                <a:solidFill>
                  <a:schemeClr val="tx1"/>
                </a:solidFill>
                <a:effectLst/>
                <a:latin typeface="+mn-lt"/>
              </a:rPr>
              <a:t>dari</a:t>
            </a:r>
            <a:r>
              <a:rPr lang="en-US" sz="2400" b="0" dirty="0">
                <a:ln w="0"/>
                <a:solidFill>
                  <a:schemeClr val="tx1"/>
                </a:solidFill>
                <a:effectLst/>
                <a:latin typeface="+mn-lt"/>
              </a:rPr>
              <a:t> </a:t>
            </a:r>
            <a:r>
              <a:rPr lang="en-US" sz="2400" b="0" dirty="0" err="1">
                <a:ln w="0"/>
                <a:solidFill>
                  <a:schemeClr val="tx1"/>
                </a:solidFill>
                <a:effectLst/>
                <a:latin typeface="+mn-lt"/>
              </a:rPr>
              <a:t>bentuk</a:t>
            </a:r>
            <a:r>
              <a:rPr lang="en-US" sz="2400" b="0" dirty="0">
                <a:ln w="0"/>
                <a:solidFill>
                  <a:schemeClr val="tx1"/>
                </a:solidFill>
                <a:effectLst/>
                <a:latin typeface="+mn-lt"/>
              </a:rPr>
              <a:t> vocal tract </a:t>
            </a:r>
            <a:r>
              <a:rPr lang="en-US" sz="2400" b="0" dirty="0" err="1">
                <a:ln w="0"/>
                <a:solidFill>
                  <a:schemeClr val="tx1"/>
                </a:solidFill>
                <a:effectLst/>
                <a:latin typeface="+mn-lt"/>
              </a:rPr>
              <a:t>sepanjang</a:t>
            </a:r>
            <a:r>
              <a:rPr lang="en-US" sz="2400" b="0" dirty="0">
                <a:ln w="0"/>
                <a:solidFill>
                  <a:schemeClr val="tx1"/>
                </a:solidFill>
                <a:effectLst/>
                <a:latin typeface="+mn-lt"/>
              </a:rPr>
              <a:t> </a:t>
            </a:r>
            <a:r>
              <a:rPr lang="en-US" sz="2400" b="0" dirty="0" err="1">
                <a:ln w="0"/>
                <a:solidFill>
                  <a:schemeClr val="tx1"/>
                </a:solidFill>
                <a:effectLst/>
                <a:latin typeface="+mn-lt"/>
              </a:rPr>
              <a:t>waktu</a:t>
            </a:r>
            <a:r>
              <a:rPr lang="en-US" sz="2400" b="0" dirty="0">
                <a:ln w="0"/>
                <a:solidFill>
                  <a:schemeClr val="tx1"/>
                </a:solidFill>
                <a:effectLst/>
                <a:latin typeface="+mn-lt"/>
              </a:rPr>
              <a:t> </a:t>
            </a:r>
            <a:r>
              <a:rPr lang="en-US" sz="2400" b="0" dirty="0" err="1">
                <a:ln w="0"/>
                <a:solidFill>
                  <a:schemeClr val="tx1"/>
                </a:solidFill>
                <a:effectLst/>
                <a:latin typeface="+mn-lt"/>
              </a:rPr>
              <a:t>pengeluaran</a:t>
            </a:r>
            <a:r>
              <a:rPr lang="en-US" sz="2400" b="0" dirty="0">
                <a:ln w="0"/>
                <a:solidFill>
                  <a:schemeClr val="tx1"/>
                </a:solidFill>
                <a:effectLst/>
                <a:latin typeface="+mn-lt"/>
              </a:rPr>
              <a:t> </a:t>
            </a:r>
            <a:r>
              <a:rPr lang="en-US" sz="2400" b="0" dirty="0" err="1">
                <a:ln w="0"/>
                <a:solidFill>
                  <a:schemeClr val="tx1"/>
                </a:solidFill>
                <a:effectLst/>
                <a:latin typeface="+mn-lt"/>
              </a:rPr>
              <a:t>suara</a:t>
            </a:r>
            <a:r>
              <a:rPr lang="en-US" sz="2400" b="0" dirty="0">
                <a:ln w="0"/>
                <a:solidFill>
                  <a:schemeClr val="tx1"/>
                </a:solidFill>
                <a:effectLst/>
                <a:latin typeface="+mn-lt"/>
              </a:rPr>
              <a:t>.</a:t>
            </a:r>
          </a:p>
          <a:p>
            <a:pPr algn="l"/>
            <a:r>
              <a:rPr lang="en-US" sz="2400" b="0" dirty="0" err="1">
                <a:ln w="0"/>
                <a:solidFill>
                  <a:schemeClr val="tx1"/>
                </a:solidFill>
                <a:effectLst/>
                <a:latin typeface="+mn-lt"/>
              </a:rPr>
              <a:t>Outputnya</a:t>
            </a:r>
            <a:r>
              <a:rPr lang="en-US" sz="2400" b="0" dirty="0">
                <a:ln w="0"/>
                <a:solidFill>
                  <a:schemeClr val="tx1"/>
                </a:solidFill>
                <a:effectLst/>
                <a:latin typeface="+mn-lt"/>
              </a:rPr>
              <a:t>  </a:t>
            </a:r>
            <a:r>
              <a:rPr lang="en-US" sz="2400" b="0" dirty="0" err="1">
                <a:ln w="0"/>
                <a:solidFill>
                  <a:schemeClr val="tx1"/>
                </a:solidFill>
                <a:effectLst/>
                <a:latin typeface="+mn-lt"/>
              </a:rPr>
              <a:t>berupa</a:t>
            </a:r>
            <a:r>
              <a:rPr lang="en-US" sz="2400" b="0" dirty="0">
                <a:ln w="0"/>
                <a:solidFill>
                  <a:schemeClr val="tx1"/>
                </a:solidFill>
                <a:effectLst/>
                <a:latin typeface="+mn-lt"/>
              </a:rPr>
              <a:t> </a:t>
            </a:r>
            <a:r>
              <a:rPr lang="en-US" sz="2400" b="0" dirty="0" err="1">
                <a:ln w="0"/>
                <a:solidFill>
                  <a:schemeClr val="tx1"/>
                </a:solidFill>
                <a:effectLst/>
                <a:latin typeface="+mn-lt"/>
              </a:rPr>
              <a:t>sebuah</a:t>
            </a:r>
            <a:r>
              <a:rPr lang="en-US" sz="2400" b="0" dirty="0">
                <a:ln w="0"/>
                <a:solidFill>
                  <a:schemeClr val="tx1"/>
                </a:solidFill>
                <a:effectLst/>
                <a:latin typeface="+mn-lt"/>
              </a:rPr>
              <a:t> </a:t>
            </a:r>
            <a:r>
              <a:rPr lang="en-US" sz="2400" b="0" dirty="0" err="1">
                <a:ln w="0"/>
                <a:solidFill>
                  <a:schemeClr val="tx1"/>
                </a:solidFill>
                <a:effectLst/>
                <a:latin typeface="+mn-lt"/>
              </a:rPr>
              <a:t>gelombang</a:t>
            </a:r>
            <a:r>
              <a:rPr lang="en-US" sz="2400" b="0" dirty="0">
                <a:ln w="0"/>
                <a:solidFill>
                  <a:schemeClr val="tx1"/>
                </a:solidFill>
                <a:effectLst/>
                <a:latin typeface="+mn-lt"/>
              </a:rPr>
              <a:t> </a:t>
            </a:r>
            <a:r>
              <a:rPr lang="en-US" sz="2400" b="0" dirty="0" err="1">
                <a:ln w="0"/>
                <a:solidFill>
                  <a:schemeClr val="tx1"/>
                </a:solidFill>
                <a:effectLst/>
                <a:latin typeface="+mn-lt"/>
              </a:rPr>
              <a:t>akustik</a:t>
            </a:r>
            <a:r>
              <a:rPr lang="en-US" sz="2400" b="0" dirty="0">
                <a:ln w="0"/>
                <a:solidFill>
                  <a:schemeClr val="tx1"/>
                </a:solidFill>
                <a:effectLst/>
                <a:latin typeface="+mn-lt"/>
              </a:rPr>
              <a:t>.</a:t>
            </a:r>
          </a:p>
          <a:p>
            <a:pPr algn="l"/>
            <a:endParaRPr lang="en-US" sz="2400" b="0" dirty="0">
              <a:ln w="0"/>
              <a:solidFill>
                <a:schemeClr val="tx1"/>
              </a:solidFill>
              <a:effectLst/>
              <a:latin typeface="+mn-lt"/>
            </a:endParaRPr>
          </a:p>
          <a:p>
            <a:pPr algn="l"/>
            <a:r>
              <a:rPr lang="en-US" sz="2400" b="0" dirty="0" err="1">
                <a:ln w="0"/>
                <a:solidFill>
                  <a:schemeClr val="tx1"/>
                </a:solidFill>
                <a:effectLst/>
                <a:latin typeface="+mn-lt"/>
              </a:rPr>
              <a:t>Misalnya</a:t>
            </a:r>
            <a:r>
              <a:rPr lang="en-US" sz="2400" b="0" dirty="0">
                <a:ln w="0"/>
                <a:solidFill>
                  <a:schemeClr val="tx1"/>
                </a:solidFill>
                <a:effectLst/>
                <a:latin typeface="+mn-lt"/>
              </a:rPr>
              <a:t>: </a:t>
            </a:r>
          </a:p>
          <a:p>
            <a:pPr algn="l"/>
            <a:r>
              <a:rPr lang="en-US" sz="2400" b="0" dirty="0">
                <a:ln w="0"/>
                <a:solidFill>
                  <a:schemeClr val="tx1"/>
                </a:solidFill>
                <a:effectLst/>
                <a:latin typeface="+mn-lt"/>
              </a:rPr>
              <a:t>Se-la-mat-……..</a:t>
            </a:r>
            <a:r>
              <a:rPr lang="en-US" sz="2400" b="0" dirty="0" err="1">
                <a:ln w="0"/>
                <a:solidFill>
                  <a:schemeClr val="tx1"/>
                </a:solidFill>
                <a:effectLst/>
                <a:latin typeface="+mn-lt"/>
              </a:rPr>
              <a:t>da-ta-ng</a:t>
            </a:r>
            <a:endParaRPr lang="en-US" sz="2400" dirty="0">
              <a:effectLst/>
              <a:latin typeface="+mn-lt"/>
            </a:endParaRPr>
          </a:p>
        </p:txBody>
      </p:sp>
      <p:sp>
        <p:nvSpPr>
          <p:cNvPr id="5" name="TextBox 4"/>
          <p:cNvSpPr txBox="1"/>
          <p:nvPr/>
        </p:nvSpPr>
        <p:spPr>
          <a:xfrm>
            <a:off x="7567590" y="85849"/>
            <a:ext cx="1459054" cy="369332"/>
          </a:xfrm>
          <a:prstGeom prst="rect">
            <a:avLst/>
          </a:prstGeom>
          <a:noFill/>
        </p:spPr>
        <p:txBody>
          <a:bodyPr wrap="none" rtlCol="0">
            <a:spAutoFit/>
          </a:bodyPr>
          <a:lstStyle/>
          <a:p>
            <a:r>
              <a:rPr lang="en-US" b="1" dirty="0"/>
              <a:t>Speech Chain</a:t>
            </a:r>
            <a:endParaRPr lang="en-US" dirty="0"/>
          </a:p>
        </p:txBody>
      </p:sp>
      <p:sp>
        <p:nvSpPr>
          <p:cNvPr id="3" name="Slide Number Placeholder 2"/>
          <p:cNvSpPr>
            <a:spLocks noGrp="1"/>
          </p:cNvSpPr>
          <p:nvPr>
            <p:ph type="sldNum" sz="quarter" idx="12"/>
          </p:nvPr>
        </p:nvSpPr>
        <p:spPr/>
        <p:txBody>
          <a:bodyPr/>
          <a:lstStyle/>
          <a:p>
            <a:fld id="{C75B88FA-3392-4D65-A457-DB2A9953195B}" type="slidenum">
              <a:rPr lang="en-US" smtClean="0"/>
              <a:pPr/>
              <a:t>13</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51" y="1278320"/>
            <a:ext cx="51720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740" y="494291"/>
            <a:ext cx="5841195" cy="1143000"/>
          </a:xfrm>
        </p:spPr>
        <p:txBody>
          <a:bodyPr/>
          <a:lstStyle/>
          <a:p>
            <a:r>
              <a:rPr lang="en-US" b="1" dirty="0">
                <a:latin typeface="+mn-lt"/>
              </a:rPr>
              <a:t>Speech Perception</a:t>
            </a:r>
          </a:p>
        </p:txBody>
      </p:sp>
      <p:sp>
        <p:nvSpPr>
          <p:cNvPr id="3" name="Text Placeholder 2"/>
          <p:cNvSpPr>
            <a:spLocks noGrp="1"/>
          </p:cNvSpPr>
          <p:nvPr>
            <p:ph type="body" sz="quarter" idx="14"/>
          </p:nvPr>
        </p:nvSpPr>
        <p:spPr>
          <a:xfrm>
            <a:off x="228600" y="1676400"/>
            <a:ext cx="8305800" cy="2743200"/>
          </a:xfrm>
        </p:spPr>
        <p:txBody>
          <a:bodyPr>
            <a:noAutofit/>
          </a:bodyPr>
          <a:lstStyle/>
          <a:p>
            <a:pPr algn="r"/>
            <a:r>
              <a:rPr lang="en-US" sz="2800" b="0" dirty="0">
                <a:ln w="0"/>
                <a:solidFill>
                  <a:schemeClr val="tx1"/>
                </a:solidFill>
                <a:effectLst>
                  <a:outerShdw blurRad="38100" dist="19050" dir="2700000" algn="tl" rotWithShape="0">
                    <a:schemeClr val="dk1">
                      <a:alpha val="40000"/>
                    </a:schemeClr>
                  </a:outerShdw>
                </a:effectLst>
              </a:rPr>
              <a:t>Speech perception model </a:t>
            </a:r>
            <a:r>
              <a:rPr lang="en-US" sz="2800" b="0" dirty="0" err="1">
                <a:ln w="0"/>
                <a:solidFill>
                  <a:schemeClr val="tx1"/>
                </a:solidFill>
                <a:effectLst>
                  <a:outerShdw blurRad="38100" dist="19050" dir="2700000" algn="tl" rotWithShape="0">
                    <a:schemeClr val="dk1">
                      <a:alpha val="40000"/>
                    </a:schemeClr>
                  </a:outerShdw>
                </a:effectLst>
              </a:rPr>
              <a:t>menunjukkan</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sederetan</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langkah-langkah</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dari</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penangkapan</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sinyal</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wicara</a:t>
            </a:r>
            <a:r>
              <a:rPr lang="en-US" sz="2800" b="0" dirty="0">
                <a:ln w="0"/>
                <a:solidFill>
                  <a:schemeClr val="tx1"/>
                </a:solidFill>
                <a:effectLst>
                  <a:outerShdw blurRad="38100" dist="19050" dir="2700000" algn="tl" rotWithShape="0">
                    <a:schemeClr val="dk1">
                      <a:alpha val="40000"/>
                    </a:schemeClr>
                  </a:outerShdw>
                </a:effectLst>
              </a:rPr>
              <a:t> (acoustic) </a:t>
            </a:r>
            <a:r>
              <a:rPr lang="en-US" sz="2800" b="0" dirty="0" err="1">
                <a:ln w="0"/>
                <a:solidFill>
                  <a:schemeClr val="tx1"/>
                </a:solidFill>
                <a:effectLst>
                  <a:outerShdw blurRad="38100" dist="19050" dir="2700000" algn="tl" rotWithShape="0">
                    <a:schemeClr val="dk1">
                      <a:alpha val="40000"/>
                    </a:schemeClr>
                  </a:outerShdw>
                </a:effectLst>
              </a:rPr>
              <a:t>oleh</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telinga</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untuk</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pemahaman</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maksud</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dari</a:t>
            </a:r>
            <a:r>
              <a:rPr lang="en-US" sz="2800" b="0" dirty="0">
                <a:ln w="0"/>
                <a:solidFill>
                  <a:schemeClr val="tx1"/>
                </a:solidFill>
                <a:effectLst>
                  <a:outerShdw blurRad="38100" dist="19050" dir="2700000" algn="tl" rotWithShape="0">
                    <a:schemeClr val="dk1">
                      <a:alpha val="40000"/>
                    </a:schemeClr>
                  </a:outerShdw>
                </a:effectLst>
              </a:rPr>
              <a:t> message yang </a:t>
            </a:r>
            <a:r>
              <a:rPr lang="en-US" sz="2800" b="0" dirty="0" err="1">
                <a:ln w="0"/>
                <a:solidFill>
                  <a:schemeClr val="tx1"/>
                </a:solidFill>
                <a:effectLst>
                  <a:outerShdw blurRad="38100" dist="19050" dir="2700000" algn="tl" rotWithShape="0">
                    <a:schemeClr val="dk1">
                      <a:alpha val="40000"/>
                    </a:schemeClr>
                  </a:outerShdw>
                </a:effectLst>
              </a:rPr>
              <a:t>terkodekan</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di</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dalam</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sinyal</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wicara</a:t>
            </a:r>
            <a:r>
              <a:rPr lang="en-US" sz="2800" b="0" dirty="0">
                <a:ln w="0"/>
                <a:solidFill>
                  <a:schemeClr val="tx1"/>
                </a:solidFill>
                <a:effectLst>
                  <a:outerShdw blurRad="38100" dist="19050" dir="2700000" algn="tl" rotWithShape="0">
                    <a:schemeClr val="dk1">
                      <a:alpha val="40000"/>
                    </a:schemeClr>
                  </a:outerShdw>
                </a:effectLst>
              </a:rPr>
              <a:t> </a:t>
            </a:r>
            <a:r>
              <a:rPr lang="en-US" sz="2800" b="0" dirty="0" err="1">
                <a:ln w="0"/>
                <a:solidFill>
                  <a:schemeClr val="tx1"/>
                </a:solidFill>
                <a:effectLst>
                  <a:outerShdw blurRad="38100" dist="19050" dir="2700000" algn="tl" rotWithShape="0">
                    <a:schemeClr val="dk1">
                      <a:alpha val="40000"/>
                    </a:schemeClr>
                  </a:outerShdw>
                </a:effectLst>
              </a:rPr>
              <a:t>tersebut</a:t>
            </a:r>
            <a:r>
              <a:rPr lang="en-US" sz="2800" b="0" dirty="0">
                <a:ln w="0"/>
                <a:solidFill>
                  <a:schemeClr val="tx1"/>
                </a:solidFill>
                <a:effectLst>
                  <a:outerShdw blurRad="38100" dist="19050" dir="2700000" algn="tl" rotWithShape="0">
                    <a:schemeClr val="dk1">
                      <a:alpha val="40000"/>
                    </a:schemeClr>
                  </a:outerShdw>
                </a:effectLst>
              </a:rPr>
              <a:t>. </a:t>
            </a:r>
          </a:p>
        </p:txBody>
      </p:sp>
      <p:sp>
        <p:nvSpPr>
          <p:cNvPr id="4" name="TextBox 3"/>
          <p:cNvSpPr txBox="1"/>
          <p:nvPr/>
        </p:nvSpPr>
        <p:spPr>
          <a:xfrm>
            <a:off x="7567590" y="85849"/>
            <a:ext cx="1459054" cy="369332"/>
          </a:xfrm>
          <a:prstGeom prst="rect">
            <a:avLst/>
          </a:prstGeom>
          <a:noFill/>
        </p:spPr>
        <p:txBody>
          <a:bodyPr wrap="none" rtlCol="0">
            <a:spAutoFit/>
          </a:bodyPr>
          <a:lstStyle/>
          <a:p>
            <a:r>
              <a:rPr lang="en-US" b="1" dirty="0"/>
              <a:t>Speech Chain</a:t>
            </a:r>
            <a:endParaRPr lang="en-US" dirty="0"/>
          </a:p>
        </p:txBody>
      </p:sp>
      <p:sp>
        <p:nvSpPr>
          <p:cNvPr id="5" name="Slide Number Placeholder 4"/>
          <p:cNvSpPr>
            <a:spLocks noGrp="1"/>
          </p:cNvSpPr>
          <p:nvPr>
            <p:ph type="sldNum" sz="quarter" idx="12"/>
          </p:nvPr>
        </p:nvSpPr>
        <p:spPr/>
        <p:txBody>
          <a:bodyPr/>
          <a:lstStyle/>
          <a:p>
            <a:fld id="{C75B88FA-3392-4D65-A457-DB2A9953195B}" type="slidenum">
              <a:rPr lang="en-US" smtClean="0"/>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2980"/>
            <a:ext cx="6956465" cy="751655"/>
          </a:xfrm>
        </p:spPr>
        <p:txBody>
          <a:bodyPr>
            <a:normAutofit/>
          </a:bodyPr>
          <a:lstStyle/>
          <a:p>
            <a:r>
              <a:rPr lang="en-US" b="1" dirty="0">
                <a:latin typeface="+mn-lt"/>
              </a:rPr>
              <a:t>Basilar Membrane Motion</a:t>
            </a:r>
          </a:p>
        </p:txBody>
      </p:sp>
      <p:sp>
        <p:nvSpPr>
          <p:cNvPr id="4" name="Text Placeholder 3"/>
          <p:cNvSpPr>
            <a:spLocks noGrp="1"/>
          </p:cNvSpPr>
          <p:nvPr>
            <p:ph type="body" sz="quarter" idx="14"/>
          </p:nvPr>
        </p:nvSpPr>
        <p:spPr>
          <a:xfrm>
            <a:off x="462665" y="2353660"/>
            <a:ext cx="7724565" cy="3898855"/>
          </a:xfrm>
        </p:spPr>
        <p:txBody>
          <a:bodyPr>
            <a:noAutofit/>
          </a:bodyPr>
          <a:lstStyle/>
          <a:p>
            <a:pPr marL="347663" indent="-347663" algn="l">
              <a:spcBef>
                <a:spcPts val="1200"/>
              </a:spcBef>
              <a:buFont typeface="Arial" panose="020B0604020202020204" pitchFamily="34" charset="0"/>
              <a:buChar char="•"/>
            </a:pPr>
            <a:r>
              <a:rPr lang="en-US" sz="2000" b="0" dirty="0" err="1">
                <a:ln w="0"/>
                <a:solidFill>
                  <a:schemeClr val="tx1"/>
                </a:solidFill>
                <a:effectLst/>
                <a:latin typeface="+mn-lt"/>
              </a:rPr>
              <a:t>Langkah</a:t>
            </a:r>
            <a:r>
              <a:rPr lang="en-US" sz="2000" b="0" dirty="0">
                <a:ln w="0"/>
                <a:solidFill>
                  <a:schemeClr val="tx1"/>
                </a:solidFill>
                <a:effectLst/>
                <a:latin typeface="+mn-lt"/>
              </a:rPr>
              <a:t> </a:t>
            </a:r>
            <a:r>
              <a:rPr lang="en-US" sz="2000" b="0" dirty="0" err="1">
                <a:ln w="0"/>
                <a:solidFill>
                  <a:schemeClr val="tx1"/>
                </a:solidFill>
                <a:effectLst/>
                <a:latin typeface="+mn-lt"/>
              </a:rPr>
              <a:t>pertama</a:t>
            </a:r>
            <a:r>
              <a:rPr lang="en-US" sz="2000" b="0" dirty="0">
                <a:ln w="0"/>
                <a:solidFill>
                  <a:schemeClr val="tx1"/>
                </a:solidFill>
                <a:effectLst/>
                <a:latin typeface="+mn-lt"/>
              </a:rPr>
              <a:t> </a:t>
            </a:r>
            <a:r>
              <a:rPr lang="en-US" sz="2000" b="0" dirty="0" err="1">
                <a:ln w="0"/>
                <a:solidFill>
                  <a:schemeClr val="tx1"/>
                </a:solidFill>
                <a:effectLst/>
                <a:latin typeface="+mn-lt"/>
              </a:rPr>
              <a:t>adalah</a:t>
            </a:r>
            <a:r>
              <a:rPr lang="en-US" sz="2000" b="0" dirty="0">
                <a:ln w="0"/>
                <a:solidFill>
                  <a:schemeClr val="tx1"/>
                </a:solidFill>
                <a:effectLst/>
                <a:latin typeface="+mn-lt"/>
              </a:rPr>
              <a:t> </a:t>
            </a:r>
            <a:r>
              <a:rPr lang="en-US" sz="2000" b="0" dirty="0" err="1">
                <a:ln w="0"/>
                <a:solidFill>
                  <a:schemeClr val="tx1"/>
                </a:solidFill>
                <a:effectLst/>
                <a:latin typeface="+mn-lt"/>
              </a:rPr>
              <a:t>sebuah</a:t>
            </a:r>
            <a:r>
              <a:rPr lang="en-US" sz="2000" b="0" dirty="0">
                <a:ln w="0"/>
                <a:solidFill>
                  <a:schemeClr val="tx1"/>
                </a:solidFill>
                <a:effectLst/>
                <a:latin typeface="+mn-lt"/>
              </a:rPr>
              <a:t> proses </a:t>
            </a:r>
            <a:r>
              <a:rPr lang="en-US" sz="2000" b="0" dirty="0" err="1">
                <a:ln w="0"/>
                <a:solidFill>
                  <a:schemeClr val="tx1"/>
                </a:solidFill>
                <a:effectLst/>
                <a:latin typeface="+mn-lt"/>
              </a:rPr>
              <a:t>konversi</a:t>
            </a:r>
            <a:r>
              <a:rPr lang="en-US" sz="2000" b="0" dirty="0">
                <a:ln w="0"/>
                <a:solidFill>
                  <a:schemeClr val="tx1"/>
                </a:solidFill>
                <a:effectLst/>
                <a:latin typeface="+mn-lt"/>
              </a:rPr>
              <a:t> </a:t>
            </a:r>
            <a:r>
              <a:rPr lang="en-US" sz="2000" b="0" dirty="0" err="1">
                <a:ln w="0"/>
                <a:solidFill>
                  <a:schemeClr val="tx1"/>
                </a:solidFill>
                <a:effectLst/>
                <a:latin typeface="+mn-lt"/>
              </a:rPr>
              <a:t>secara</a:t>
            </a:r>
            <a:r>
              <a:rPr lang="en-US" sz="2000" b="0" dirty="0">
                <a:ln w="0"/>
                <a:solidFill>
                  <a:schemeClr val="tx1"/>
                </a:solidFill>
                <a:effectLst/>
                <a:latin typeface="+mn-lt"/>
              </a:rPr>
              <a:t> </a:t>
            </a:r>
            <a:r>
              <a:rPr lang="en-US" sz="2000" b="0" dirty="0" err="1">
                <a:ln w="0"/>
                <a:solidFill>
                  <a:schemeClr val="tx1"/>
                </a:solidFill>
                <a:effectLst/>
                <a:latin typeface="+mn-lt"/>
              </a:rPr>
              <a:t>efektif</a:t>
            </a:r>
            <a:r>
              <a:rPr lang="en-US" sz="2000" b="0" dirty="0">
                <a:ln w="0"/>
                <a:solidFill>
                  <a:schemeClr val="tx1"/>
                </a:solidFill>
                <a:effectLst/>
                <a:latin typeface="+mn-lt"/>
              </a:rPr>
              <a:t> </a:t>
            </a:r>
            <a:r>
              <a:rPr lang="en-US" sz="2000" b="0" dirty="0" err="1">
                <a:ln w="0"/>
                <a:solidFill>
                  <a:schemeClr val="tx1"/>
                </a:solidFill>
                <a:effectLst/>
                <a:latin typeface="+mn-lt"/>
              </a:rPr>
              <a:t>dari</a:t>
            </a:r>
            <a:r>
              <a:rPr lang="en-US" sz="2000" b="0" dirty="0">
                <a:ln w="0"/>
                <a:solidFill>
                  <a:schemeClr val="tx1"/>
                </a:solidFill>
                <a:effectLst/>
                <a:latin typeface="+mn-lt"/>
              </a:rPr>
              <a:t> </a:t>
            </a:r>
            <a:r>
              <a:rPr lang="en-US" sz="2000" b="0" dirty="0" err="1">
                <a:ln w="0"/>
                <a:solidFill>
                  <a:schemeClr val="tx1"/>
                </a:solidFill>
                <a:effectLst/>
                <a:latin typeface="+mn-lt"/>
              </a:rPr>
              <a:t>bentuk</a:t>
            </a:r>
            <a:r>
              <a:rPr lang="en-US" sz="2000" b="0" dirty="0">
                <a:ln w="0"/>
                <a:solidFill>
                  <a:schemeClr val="tx1"/>
                </a:solidFill>
                <a:effectLst/>
                <a:latin typeface="+mn-lt"/>
              </a:rPr>
              <a:t> </a:t>
            </a:r>
            <a:r>
              <a:rPr lang="en-US" sz="2000" b="0" dirty="0" err="1">
                <a:ln w="0"/>
                <a:solidFill>
                  <a:schemeClr val="tx1"/>
                </a:solidFill>
                <a:effectLst/>
                <a:latin typeface="+mn-lt"/>
              </a:rPr>
              <a:t>gelombang</a:t>
            </a:r>
            <a:r>
              <a:rPr lang="en-US" sz="2000" b="0" dirty="0">
                <a:ln w="0"/>
                <a:solidFill>
                  <a:schemeClr val="tx1"/>
                </a:solidFill>
                <a:effectLst/>
                <a:latin typeface="+mn-lt"/>
              </a:rPr>
              <a:t> acoustic </a:t>
            </a:r>
            <a:r>
              <a:rPr lang="en-US" sz="2000" b="0" dirty="0" err="1">
                <a:ln w="0"/>
                <a:solidFill>
                  <a:schemeClr val="tx1"/>
                </a:solidFill>
                <a:effectLst/>
                <a:latin typeface="+mn-lt"/>
              </a:rPr>
              <a:t>menjadi</a:t>
            </a:r>
            <a:r>
              <a:rPr lang="en-US" sz="2000" b="0" dirty="0">
                <a:ln w="0"/>
                <a:solidFill>
                  <a:schemeClr val="tx1"/>
                </a:solidFill>
                <a:effectLst/>
                <a:latin typeface="+mn-lt"/>
              </a:rPr>
              <a:t> </a:t>
            </a:r>
            <a:r>
              <a:rPr lang="en-US" sz="2000" b="0" dirty="0" err="1">
                <a:ln w="0"/>
                <a:solidFill>
                  <a:schemeClr val="tx1"/>
                </a:solidFill>
                <a:effectLst/>
                <a:latin typeface="+mn-lt"/>
              </a:rPr>
              <a:t>suatu</a:t>
            </a:r>
            <a:r>
              <a:rPr lang="en-US" sz="2000" b="0" dirty="0">
                <a:ln w="0"/>
                <a:solidFill>
                  <a:schemeClr val="tx1"/>
                </a:solidFill>
                <a:effectLst/>
                <a:latin typeface="+mn-lt"/>
              </a:rPr>
              <a:t> </a:t>
            </a:r>
            <a:r>
              <a:rPr lang="en-US" sz="2000" b="0" dirty="0" err="1">
                <a:ln w="0"/>
                <a:solidFill>
                  <a:schemeClr val="tx1"/>
                </a:solidFill>
                <a:effectLst/>
                <a:latin typeface="+mn-lt"/>
              </a:rPr>
              <a:t>representasi</a:t>
            </a:r>
            <a:r>
              <a:rPr lang="en-US" sz="2000" b="0" dirty="0">
                <a:ln w="0"/>
                <a:solidFill>
                  <a:schemeClr val="tx1"/>
                </a:solidFill>
                <a:effectLst/>
                <a:latin typeface="+mn-lt"/>
              </a:rPr>
              <a:t> </a:t>
            </a:r>
            <a:r>
              <a:rPr lang="en-US" sz="2000" b="0" dirty="0" err="1">
                <a:ln w="0"/>
                <a:solidFill>
                  <a:schemeClr val="tx1"/>
                </a:solidFill>
                <a:effectLst/>
                <a:latin typeface="+mn-lt"/>
              </a:rPr>
              <a:t>spektral</a:t>
            </a:r>
            <a:r>
              <a:rPr lang="en-US" sz="2000" b="0" dirty="0">
                <a:ln w="0"/>
                <a:solidFill>
                  <a:schemeClr val="tx1"/>
                </a:solidFill>
                <a:effectLst/>
                <a:latin typeface="+mn-lt"/>
              </a:rPr>
              <a:t>. </a:t>
            </a:r>
          </a:p>
          <a:p>
            <a:pPr marL="347663" indent="-347663" algn="l">
              <a:spcBef>
                <a:spcPts val="1200"/>
              </a:spcBef>
              <a:buFont typeface="Arial" panose="020B0604020202020204" pitchFamily="34" charset="0"/>
              <a:buChar char="•"/>
            </a:pPr>
            <a:r>
              <a:rPr lang="en-US" sz="2000" b="0" dirty="0" err="1">
                <a:ln w="0"/>
                <a:solidFill>
                  <a:schemeClr val="tx1"/>
                </a:solidFill>
                <a:effectLst/>
                <a:latin typeface="+mn-lt"/>
              </a:rPr>
              <a:t>Dilakukan</a:t>
            </a:r>
            <a:r>
              <a:rPr lang="en-US" sz="2000" b="0" dirty="0">
                <a:ln w="0"/>
                <a:solidFill>
                  <a:schemeClr val="tx1"/>
                </a:solidFill>
                <a:effectLst/>
                <a:latin typeface="+mn-lt"/>
              </a:rPr>
              <a:t> di </a:t>
            </a:r>
            <a:r>
              <a:rPr lang="en-US" sz="2000" b="0" dirty="0" err="1">
                <a:ln w="0"/>
                <a:solidFill>
                  <a:schemeClr val="tx1"/>
                </a:solidFill>
                <a:effectLst/>
                <a:latin typeface="+mn-lt"/>
              </a:rPr>
              <a:t>dalam</a:t>
            </a:r>
            <a:r>
              <a:rPr lang="en-US" sz="2000" b="0" dirty="0">
                <a:ln w="0"/>
                <a:solidFill>
                  <a:schemeClr val="tx1"/>
                </a:solidFill>
                <a:effectLst/>
                <a:latin typeface="+mn-lt"/>
              </a:rPr>
              <a:t> </a:t>
            </a:r>
            <a:r>
              <a:rPr lang="en-US" sz="2000" b="0" dirty="0" err="1">
                <a:ln w="0"/>
                <a:solidFill>
                  <a:schemeClr val="tx1"/>
                </a:solidFill>
                <a:effectLst/>
                <a:latin typeface="+mn-lt"/>
              </a:rPr>
              <a:t>telinga</a:t>
            </a:r>
            <a:r>
              <a:rPr lang="en-US" sz="2000" b="0" dirty="0">
                <a:ln w="0"/>
                <a:solidFill>
                  <a:schemeClr val="tx1"/>
                </a:solidFill>
                <a:effectLst/>
                <a:latin typeface="+mn-lt"/>
              </a:rPr>
              <a:t> </a:t>
            </a:r>
            <a:r>
              <a:rPr lang="en-US" sz="2000" b="0" dirty="0" err="1">
                <a:ln w="0"/>
                <a:solidFill>
                  <a:schemeClr val="tx1"/>
                </a:solidFill>
                <a:effectLst/>
                <a:latin typeface="+mn-lt"/>
              </a:rPr>
              <a:t>oleh</a:t>
            </a:r>
            <a:r>
              <a:rPr lang="en-US" sz="2000" b="0" dirty="0">
                <a:ln w="0"/>
                <a:solidFill>
                  <a:schemeClr val="tx1"/>
                </a:solidFill>
                <a:effectLst/>
                <a:latin typeface="+mn-lt"/>
              </a:rPr>
              <a:t> </a:t>
            </a:r>
            <a:r>
              <a:rPr lang="en-US" sz="2000" b="0" dirty="0" err="1">
                <a:ln w="0"/>
                <a:solidFill>
                  <a:schemeClr val="tx1"/>
                </a:solidFill>
                <a:effectLst/>
                <a:latin typeface="+mn-lt"/>
              </a:rPr>
              <a:t>sebuah</a:t>
            </a:r>
            <a:r>
              <a:rPr lang="en-US" sz="2000" b="0" dirty="0">
                <a:ln w="0"/>
                <a:solidFill>
                  <a:schemeClr val="tx1"/>
                </a:solidFill>
                <a:effectLst/>
                <a:latin typeface="+mn-lt"/>
              </a:rPr>
              <a:t> basilar membrane, yang </a:t>
            </a:r>
            <a:r>
              <a:rPr lang="en-US" sz="2000" b="0" dirty="0" err="1">
                <a:ln w="0"/>
                <a:solidFill>
                  <a:schemeClr val="tx1"/>
                </a:solidFill>
                <a:effectLst/>
                <a:latin typeface="+mn-lt"/>
              </a:rPr>
              <a:t>beraksi</a:t>
            </a:r>
            <a:r>
              <a:rPr lang="en-US" sz="2000" b="0" dirty="0">
                <a:ln w="0"/>
                <a:solidFill>
                  <a:schemeClr val="tx1"/>
                </a:solidFill>
                <a:effectLst/>
                <a:latin typeface="+mn-lt"/>
              </a:rPr>
              <a:t> </a:t>
            </a:r>
            <a:r>
              <a:rPr lang="en-US" sz="2000" b="0" dirty="0" err="1">
                <a:ln w="0"/>
                <a:solidFill>
                  <a:schemeClr val="tx1"/>
                </a:solidFill>
                <a:effectLst/>
                <a:latin typeface="+mn-lt"/>
              </a:rPr>
              <a:t>sebagai</a:t>
            </a:r>
            <a:r>
              <a:rPr lang="en-US" sz="2000" b="0" dirty="0">
                <a:ln w="0"/>
                <a:solidFill>
                  <a:schemeClr val="tx1"/>
                </a:solidFill>
                <a:effectLst/>
                <a:latin typeface="+mn-lt"/>
              </a:rPr>
              <a:t> </a:t>
            </a:r>
            <a:r>
              <a:rPr lang="en-US" sz="2000" b="0" dirty="0" err="1">
                <a:ln w="0"/>
                <a:solidFill>
                  <a:schemeClr val="tx1"/>
                </a:solidFill>
                <a:effectLst/>
                <a:latin typeface="+mn-lt"/>
              </a:rPr>
              <a:t>suatu</a:t>
            </a:r>
            <a:r>
              <a:rPr lang="en-US" sz="2000" b="0" dirty="0">
                <a:ln w="0"/>
                <a:solidFill>
                  <a:schemeClr val="tx1"/>
                </a:solidFill>
                <a:effectLst/>
                <a:latin typeface="+mn-lt"/>
              </a:rPr>
              <a:t> non-uniform spectrum analyzer yang </a:t>
            </a:r>
            <a:r>
              <a:rPr lang="en-US" sz="2000" b="0" dirty="0" err="1">
                <a:ln w="0"/>
                <a:solidFill>
                  <a:schemeClr val="tx1"/>
                </a:solidFill>
                <a:effectLst/>
                <a:latin typeface="+mn-lt"/>
              </a:rPr>
              <a:t>secara</a:t>
            </a:r>
            <a:r>
              <a:rPr lang="en-US" sz="2000" b="0" dirty="0">
                <a:ln w="0"/>
                <a:solidFill>
                  <a:schemeClr val="tx1"/>
                </a:solidFill>
                <a:effectLst/>
                <a:latin typeface="+mn-lt"/>
              </a:rPr>
              <a:t> spatial </a:t>
            </a:r>
            <a:r>
              <a:rPr lang="en-US" sz="2000" b="0" dirty="0" err="1">
                <a:ln w="0"/>
                <a:solidFill>
                  <a:schemeClr val="tx1"/>
                </a:solidFill>
                <a:effectLst/>
                <a:latin typeface="+mn-lt"/>
              </a:rPr>
              <a:t>melakukan</a:t>
            </a:r>
            <a:r>
              <a:rPr lang="en-US" sz="2000" b="0" dirty="0">
                <a:ln w="0"/>
                <a:solidFill>
                  <a:schemeClr val="tx1"/>
                </a:solidFill>
                <a:effectLst/>
                <a:latin typeface="+mn-lt"/>
              </a:rPr>
              <a:t> </a:t>
            </a:r>
            <a:r>
              <a:rPr lang="en-US" sz="2000" b="0" dirty="0" err="1">
                <a:ln w="0"/>
                <a:solidFill>
                  <a:schemeClr val="tx1"/>
                </a:solidFill>
                <a:effectLst/>
                <a:latin typeface="+mn-lt"/>
              </a:rPr>
              <a:t>pemisalan</a:t>
            </a:r>
            <a:r>
              <a:rPr lang="en-US" sz="2000" b="0" dirty="0">
                <a:ln w="0"/>
                <a:solidFill>
                  <a:schemeClr val="tx1"/>
                </a:solidFill>
                <a:effectLst/>
                <a:latin typeface="+mn-lt"/>
              </a:rPr>
              <a:t> </a:t>
            </a:r>
            <a:r>
              <a:rPr lang="en-US" sz="2000" b="0" dirty="0" err="1">
                <a:ln w="0"/>
                <a:solidFill>
                  <a:schemeClr val="tx1"/>
                </a:solidFill>
                <a:effectLst/>
                <a:latin typeface="+mn-lt"/>
              </a:rPr>
              <a:t>komponen-komponen</a:t>
            </a:r>
            <a:r>
              <a:rPr lang="en-US" sz="2000" b="0" dirty="0">
                <a:ln w="0"/>
                <a:solidFill>
                  <a:schemeClr val="tx1"/>
                </a:solidFill>
                <a:effectLst/>
                <a:latin typeface="+mn-lt"/>
              </a:rPr>
              <a:t> spectral </a:t>
            </a:r>
          </a:p>
          <a:p>
            <a:pPr marL="347663" indent="-347663" algn="l">
              <a:spcBef>
                <a:spcPts val="1200"/>
              </a:spcBef>
              <a:buFont typeface="Arial" panose="020B0604020202020204" pitchFamily="34" charset="0"/>
              <a:buChar char="•"/>
            </a:pPr>
            <a:r>
              <a:rPr lang="en-US" sz="2000" b="0" dirty="0" err="1">
                <a:ln w="0"/>
                <a:solidFill>
                  <a:schemeClr val="tx1"/>
                </a:solidFill>
                <a:effectLst/>
                <a:latin typeface="+mn-lt"/>
              </a:rPr>
              <a:t>Selanjutya</a:t>
            </a:r>
            <a:r>
              <a:rPr lang="en-US" sz="2000" b="0" dirty="0">
                <a:ln w="0"/>
                <a:solidFill>
                  <a:schemeClr val="tx1"/>
                </a:solidFill>
                <a:effectLst/>
                <a:latin typeface="+mn-lt"/>
              </a:rPr>
              <a:t> </a:t>
            </a:r>
            <a:r>
              <a:rPr lang="en-US" sz="2000" b="0" dirty="0" err="1">
                <a:ln w="0"/>
                <a:solidFill>
                  <a:schemeClr val="tx1"/>
                </a:solidFill>
                <a:effectLst/>
                <a:latin typeface="+mn-lt"/>
              </a:rPr>
              <a:t>menganalisanya</a:t>
            </a:r>
            <a:r>
              <a:rPr lang="en-US" sz="2000" b="0" dirty="0">
                <a:ln w="0"/>
                <a:solidFill>
                  <a:schemeClr val="tx1"/>
                </a:solidFill>
                <a:effectLst/>
                <a:latin typeface="+mn-lt"/>
              </a:rPr>
              <a:t> </a:t>
            </a:r>
            <a:r>
              <a:rPr lang="en-US" sz="2000" b="0" dirty="0" err="1">
                <a:ln w="0"/>
                <a:solidFill>
                  <a:schemeClr val="tx1"/>
                </a:solidFill>
                <a:effectLst/>
                <a:latin typeface="+mn-lt"/>
              </a:rPr>
              <a:t>dengan</a:t>
            </a:r>
            <a:r>
              <a:rPr lang="en-US" sz="2000" b="0" dirty="0">
                <a:ln w="0"/>
                <a:solidFill>
                  <a:schemeClr val="tx1"/>
                </a:solidFill>
                <a:effectLst/>
                <a:latin typeface="+mn-lt"/>
              </a:rPr>
              <a:t> </a:t>
            </a:r>
            <a:r>
              <a:rPr lang="en-US" sz="2000" b="0" dirty="0" err="1">
                <a:ln w="0"/>
                <a:solidFill>
                  <a:schemeClr val="tx1"/>
                </a:solidFill>
                <a:effectLst/>
                <a:latin typeface="+mn-lt"/>
              </a:rPr>
              <a:t>suatu</a:t>
            </a:r>
            <a:r>
              <a:rPr lang="en-US" sz="2000" b="0" dirty="0">
                <a:ln w="0"/>
                <a:solidFill>
                  <a:schemeClr val="tx1"/>
                </a:solidFill>
                <a:effectLst/>
                <a:latin typeface="+mn-lt"/>
              </a:rPr>
              <a:t> non-uniform filter bank.</a:t>
            </a:r>
          </a:p>
          <a:p>
            <a:pPr marL="347663" indent="-347663" algn="l">
              <a:spcBef>
                <a:spcPts val="1200"/>
              </a:spcBef>
              <a:buFont typeface="Arial" panose="020B0604020202020204" pitchFamily="34" charset="0"/>
              <a:buChar char="•"/>
            </a:pPr>
            <a:r>
              <a:rPr lang="en-US" sz="2000" b="0" dirty="0">
                <a:ln w="0"/>
                <a:solidFill>
                  <a:schemeClr val="tx1"/>
                </a:solidFill>
                <a:effectLst/>
                <a:latin typeface="+mn-lt"/>
              </a:rPr>
              <a:t> </a:t>
            </a:r>
            <a:r>
              <a:rPr lang="en-US" sz="2000" b="0" dirty="0" err="1">
                <a:ln w="0"/>
                <a:solidFill>
                  <a:schemeClr val="tx1"/>
                </a:solidFill>
                <a:effectLst/>
                <a:latin typeface="+mn-lt"/>
              </a:rPr>
              <a:t>Langkah</a:t>
            </a:r>
            <a:r>
              <a:rPr lang="en-US" sz="2000" b="0" dirty="0">
                <a:ln w="0"/>
                <a:solidFill>
                  <a:schemeClr val="tx1"/>
                </a:solidFill>
                <a:effectLst/>
                <a:latin typeface="+mn-lt"/>
              </a:rPr>
              <a:t> </a:t>
            </a:r>
            <a:r>
              <a:rPr lang="en-US" sz="2000" b="0" dirty="0" err="1">
                <a:ln w="0"/>
                <a:solidFill>
                  <a:schemeClr val="tx1"/>
                </a:solidFill>
                <a:effectLst/>
                <a:latin typeface="+mn-lt"/>
              </a:rPr>
              <a:t>berikutnya</a:t>
            </a:r>
            <a:r>
              <a:rPr lang="en-US" sz="2000" b="0" dirty="0">
                <a:ln w="0"/>
                <a:solidFill>
                  <a:schemeClr val="tx1"/>
                </a:solidFill>
                <a:effectLst/>
                <a:latin typeface="+mn-lt"/>
              </a:rPr>
              <a:t> </a:t>
            </a:r>
            <a:r>
              <a:rPr lang="en-US" sz="2000" b="0" dirty="0" err="1">
                <a:ln w="0"/>
                <a:solidFill>
                  <a:schemeClr val="tx1"/>
                </a:solidFill>
                <a:effectLst/>
                <a:latin typeface="+mn-lt"/>
              </a:rPr>
              <a:t>adalah</a:t>
            </a:r>
            <a:r>
              <a:rPr lang="en-US" sz="2000" b="0" dirty="0">
                <a:ln w="0"/>
                <a:solidFill>
                  <a:schemeClr val="tx1"/>
                </a:solidFill>
                <a:effectLst/>
                <a:latin typeface="+mn-lt"/>
              </a:rPr>
              <a:t> </a:t>
            </a:r>
            <a:r>
              <a:rPr lang="en-US" sz="2000" b="0" dirty="0" err="1">
                <a:ln w="0"/>
                <a:solidFill>
                  <a:schemeClr val="tx1"/>
                </a:solidFill>
                <a:effectLst/>
                <a:latin typeface="+mn-lt"/>
              </a:rPr>
              <a:t>suatu</a:t>
            </a:r>
            <a:r>
              <a:rPr lang="en-US" sz="2000" b="0" dirty="0">
                <a:ln w="0"/>
                <a:solidFill>
                  <a:schemeClr val="tx1"/>
                </a:solidFill>
                <a:effectLst/>
                <a:latin typeface="+mn-lt"/>
              </a:rPr>
              <a:t> neural transduction </a:t>
            </a:r>
            <a:r>
              <a:rPr lang="en-US" sz="2000" b="0" dirty="0" err="1">
                <a:ln w="0"/>
                <a:solidFill>
                  <a:schemeClr val="tx1"/>
                </a:solidFill>
                <a:effectLst/>
                <a:latin typeface="+mn-lt"/>
              </a:rPr>
              <a:t>pada</a:t>
            </a:r>
            <a:r>
              <a:rPr lang="en-US" sz="2000" b="0" dirty="0">
                <a:ln w="0"/>
                <a:solidFill>
                  <a:schemeClr val="tx1"/>
                </a:solidFill>
                <a:effectLst/>
                <a:latin typeface="+mn-lt"/>
              </a:rPr>
              <a:t> </a:t>
            </a:r>
            <a:r>
              <a:rPr lang="en-US" sz="2000" b="0" dirty="0" err="1">
                <a:ln w="0"/>
                <a:solidFill>
                  <a:schemeClr val="tx1"/>
                </a:solidFill>
                <a:effectLst/>
                <a:latin typeface="+mn-lt"/>
              </a:rPr>
              <a:t>fitur</a:t>
            </a:r>
            <a:r>
              <a:rPr lang="en-US" sz="2000" b="0" dirty="0">
                <a:ln w="0"/>
                <a:solidFill>
                  <a:schemeClr val="tx1"/>
                </a:solidFill>
                <a:effectLst/>
                <a:latin typeface="+mn-lt"/>
              </a:rPr>
              <a:t> –</a:t>
            </a:r>
            <a:r>
              <a:rPr lang="en-US" sz="2000" b="0" dirty="0" err="1">
                <a:ln w="0"/>
                <a:solidFill>
                  <a:schemeClr val="tx1"/>
                </a:solidFill>
                <a:effectLst/>
                <a:latin typeface="+mn-lt"/>
              </a:rPr>
              <a:t>fitur</a:t>
            </a:r>
            <a:r>
              <a:rPr lang="en-US" sz="2000" b="0" dirty="0">
                <a:ln w="0"/>
                <a:solidFill>
                  <a:schemeClr val="tx1"/>
                </a:solidFill>
                <a:effectLst/>
                <a:latin typeface="+mn-lt"/>
              </a:rPr>
              <a:t> spectral </a:t>
            </a:r>
            <a:r>
              <a:rPr lang="en-US" sz="2000" b="0" dirty="0" err="1">
                <a:ln w="0"/>
                <a:solidFill>
                  <a:schemeClr val="tx1"/>
                </a:solidFill>
                <a:effectLst/>
                <a:latin typeface="+mn-lt"/>
              </a:rPr>
              <a:t>menjadi</a:t>
            </a:r>
            <a:r>
              <a:rPr lang="en-US" sz="2000" b="0" dirty="0">
                <a:ln w="0"/>
                <a:solidFill>
                  <a:schemeClr val="tx1"/>
                </a:solidFill>
                <a:effectLst/>
                <a:latin typeface="+mn-lt"/>
              </a:rPr>
              <a:t> </a:t>
            </a:r>
            <a:r>
              <a:rPr lang="en-US" sz="2000" b="0" dirty="0" err="1">
                <a:ln w="0"/>
                <a:solidFill>
                  <a:schemeClr val="tx1"/>
                </a:solidFill>
                <a:effectLst/>
                <a:latin typeface="+mn-lt"/>
              </a:rPr>
              <a:t>suatu</a:t>
            </a:r>
            <a:r>
              <a:rPr lang="en-US" sz="2000" b="0" dirty="0">
                <a:ln w="0"/>
                <a:solidFill>
                  <a:schemeClr val="tx1"/>
                </a:solidFill>
                <a:effectLst/>
                <a:latin typeface="+mn-lt"/>
              </a:rPr>
              <a:t> set </a:t>
            </a:r>
            <a:r>
              <a:rPr lang="en-US" sz="2000" b="0" dirty="0" err="1">
                <a:ln w="0"/>
                <a:solidFill>
                  <a:schemeClr val="tx1"/>
                </a:solidFill>
                <a:effectLst/>
                <a:latin typeface="+mn-lt"/>
              </a:rPr>
              <a:t>pada</a:t>
            </a:r>
            <a:r>
              <a:rPr lang="en-US" sz="2000" b="0" dirty="0">
                <a:ln w="0"/>
                <a:solidFill>
                  <a:schemeClr val="tx1"/>
                </a:solidFill>
                <a:effectLst/>
                <a:latin typeface="+mn-lt"/>
              </a:rPr>
              <a:t> </a:t>
            </a:r>
            <a:r>
              <a:rPr lang="en-US" sz="2000" b="0" dirty="0" err="1">
                <a:ln w="0"/>
                <a:solidFill>
                  <a:schemeClr val="tx1"/>
                </a:solidFill>
                <a:effectLst/>
                <a:latin typeface="+mn-lt"/>
              </a:rPr>
              <a:t>fitur</a:t>
            </a:r>
            <a:r>
              <a:rPr lang="en-US" sz="2000" b="0" dirty="0">
                <a:ln w="0"/>
                <a:solidFill>
                  <a:schemeClr val="tx1"/>
                </a:solidFill>
                <a:effectLst/>
                <a:latin typeface="+mn-lt"/>
              </a:rPr>
              <a:t> </a:t>
            </a:r>
            <a:r>
              <a:rPr lang="en-US" sz="2000" b="0" dirty="0" err="1">
                <a:ln w="0"/>
                <a:solidFill>
                  <a:schemeClr val="tx1"/>
                </a:solidFill>
                <a:effectLst/>
                <a:latin typeface="+mn-lt"/>
              </a:rPr>
              <a:t>suatu</a:t>
            </a:r>
            <a:r>
              <a:rPr lang="en-US" sz="2000" b="0" dirty="0">
                <a:ln w="0"/>
                <a:solidFill>
                  <a:schemeClr val="tx1"/>
                </a:solidFill>
                <a:effectLst/>
                <a:latin typeface="+mn-lt"/>
              </a:rPr>
              <a:t> (sound).</a:t>
            </a:r>
          </a:p>
          <a:p>
            <a:pPr marL="347663" indent="-347663" algn="l">
              <a:spcBef>
                <a:spcPts val="1200"/>
              </a:spcBef>
              <a:buFont typeface="Arial" panose="020B0604020202020204" pitchFamily="34" charset="0"/>
              <a:buChar char="•"/>
            </a:pPr>
            <a:r>
              <a:rPr lang="en-US" sz="2000" b="0" dirty="0" err="1">
                <a:ln w="0"/>
                <a:solidFill>
                  <a:schemeClr val="tx1"/>
                </a:solidFill>
                <a:effectLst/>
                <a:latin typeface="+mn-lt"/>
              </a:rPr>
              <a:t>Atau</a:t>
            </a:r>
            <a:r>
              <a:rPr lang="en-US" sz="2000" b="0" dirty="0">
                <a:ln w="0"/>
                <a:solidFill>
                  <a:schemeClr val="tx1"/>
                </a:solidFill>
                <a:effectLst/>
                <a:latin typeface="+mn-lt"/>
              </a:rPr>
              <a:t> distinctive features </a:t>
            </a:r>
            <a:r>
              <a:rPr lang="en-US" sz="2000" b="0" dirty="0" err="1">
                <a:ln w="0"/>
                <a:solidFill>
                  <a:schemeClr val="tx1"/>
                </a:solidFill>
                <a:effectLst/>
                <a:latin typeface="+mn-lt"/>
              </a:rPr>
              <a:t>sesuai</a:t>
            </a:r>
            <a:r>
              <a:rPr lang="en-US" sz="2000" b="0" dirty="0">
                <a:ln w="0"/>
                <a:solidFill>
                  <a:schemeClr val="tx1"/>
                </a:solidFill>
                <a:effectLst/>
                <a:latin typeface="+mn-lt"/>
              </a:rPr>
              <a:t> </a:t>
            </a:r>
            <a:r>
              <a:rPr lang="en-US" sz="2000" b="0" dirty="0" err="1">
                <a:ln w="0"/>
                <a:solidFill>
                  <a:schemeClr val="tx1"/>
                </a:solidFill>
                <a:effectLst/>
                <a:latin typeface="+mn-lt"/>
              </a:rPr>
              <a:t>dengan</a:t>
            </a:r>
            <a:r>
              <a:rPr lang="en-US" sz="2000" b="0" dirty="0">
                <a:ln w="0"/>
                <a:solidFill>
                  <a:schemeClr val="tx1"/>
                </a:solidFill>
                <a:effectLst/>
                <a:latin typeface="+mn-lt"/>
              </a:rPr>
              <a:t> </a:t>
            </a:r>
            <a:r>
              <a:rPr lang="en-US" sz="2000" b="0" dirty="0" err="1">
                <a:ln w="0"/>
                <a:solidFill>
                  <a:schemeClr val="tx1"/>
                </a:solidFill>
                <a:effectLst/>
                <a:latin typeface="+mn-lt"/>
              </a:rPr>
              <a:t>karakteristik</a:t>
            </a:r>
            <a:r>
              <a:rPr lang="en-US" sz="2000" b="0" dirty="0">
                <a:ln w="0"/>
                <a:solidFill>
                  <a:schemeClr val="tx1"/>
                </a:solidFill>
                <a:effectLst/>
                <a:latin typeface="+mn-lt"/>
              </a:rPr>
              <a:t> </a:t>
            </a:r>
            <a:r>
              <a:rPr lang="en-US" sz="2000" b="0" dirty="0" err="1">
                <a:ln w="0"/>
                <a:solidFill>
                  <a:schemeClr val="tx1"/>
                </a:solidFill>
                <a:effectLst/>
                <a:latin typeface="+mn-lt"/>
              </a:rPr>
              <a:t>linguistik</a:t>
            </a:r>
            <a:r>
              <a:rPr lang="en-US" sz="2000" b="0" dirty="0">
                <a:ln w="0"/>
                <a:solidFill>
                  <a:schemeClr val="tx1"/>
                </a:solidFill>
                <a:effectLst/>
                <a:latin typeface="+mn-lt"/>
              </a:rPr>
              <a:t> yang </a:t>
            </a:r>
            <a:r>
              <a:rPr lang="en-US" sz="2000" b="0" dirty="0" err="1">
                <a:ln w="0"/>
                <a:solidFill>
                  <a:schemeClr val="tx1"/>
                </a:solidFill>
                <a:effectLst/>
                <a:latin typeface="+mn-lt"/>
              </a:rPr>
              <a:t>digunakan</a:t>
            </a:r>
            <a:r>
              <a:rPr lang="en-US" sz="2000" b="0" dirty="0">
                <a:ln w="0"/>
                <a:solidFill>
                  <a:schemeClr val="tx1"/>
                </a:solidFill>
                <a:effectLst/>
                <a:latin typeface="+mn-lt"/>
              </a:rPr>
              <a:t>.</a:t>
            </a:r>
          </a:p>
        </p:txBody>
      </p:sp>
      <p:sp>
        <p:nvSpPr>
          <p:cNvPr id="5" name="TextBox 4"/>
          <p:cNvSpPr txBox="1"/>
          <p:nvPr/>
        </p:nvSpPr>
        <p:spPr>
          <a:xfrm>
            <a:off x="7567590" y="85849"/>
            <a:ext cx="1459054" cy="369332"/>
          </a:xfrm>
          <a:prstGeom prst="rect">
            <a:avLst/>
          </a:prstGeom>
          <a:noFill/>
        </p:spPr>
        <p:txBody>
          <a:bodyPr wrap="none" rtlCol="0">
            <a:spAutoFit/>
          </a:bodyPr>
          <a:lstStyle/>
          <a:p>
            <a:r>
              <a:rPr lang="en-US" b="1" dirty="0"/>
              <a:t>Speech Chain</a:t>
            </a:r>
            <a:endParaRPr lang="en-US" dirty="0"/>
          </a:p>
        </p:txBody>
      </p:sp>
      <p:sp>
        <p:nvSpPr>
          <p:cNvPr id="3" name="Slide Number Placeholder 2"/>
          <p:cNvSpPr>
            <a:spLocks noGrp="1"/>
          </p:cNvSpPr>
          <p:nvPr>
            <p:ph type="sldNum" sz="quarter" idx="12"/>
          </p:nvPr>
        </p:nvSpPr>
        <p:spPr/>
        <p:txBody>
          <a:bodyPr/>
          <a:lstStyle/>
          <a:p>
            <a:fld id="{C75B88FA-3392-4D65-A457-DB2A9953195B}" type="slidenum">
              <a:rPr lang="en-US" smtClean="0"/>
              <a:pPr/>
              <a:t>15</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80" y="1231100"/>
            <a:ext cx="7826822" cy="89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Neural Transduction</a:t>
            </a:r>
            <a:endParaRPr lang="en-US" dirty="0"/>
          </a:p>
        </p:txBody>
      </p:sp>
      <p:sp>
        <p:nvSpPr>
          <p:cNvPr id="6" name="Text Placeholder 5"/>
          <p:cNvSpPr>
            <a:spLocks noGrp="1"/>
          </p:cNvSpPr>
          <p:nvPr>
            <p:ph type="body" sz="quarter" idx="15"/>
          </p:nvPr>
        </p:nvSpPr>
        <p:spPr>
          <a:xfrm>
            <a:off x="385855" y="3124200"/>
            <a:ext cx="7988240" cy="1981200"/>
          </a:xfrm>
        </p:spPr>
        <p:txBody>
          <a:bodyPr>
            <a:normAutofit fontScale="92500" lnSpcReduction="20000"/>
          </a:bodyPr>
          <a:lstStyle/>
          <a:p>
            <a:pPr algn="l"/>
            <a:r>
              <a:rPr lang="en-US" i="0" dirty="0"/>
              <a:t>The signal from the basilar membrane is </a:t>
            </a:r>
            <a:r>
              <a:rPr lang="en-US" i="0" dirty="0" err="1"/>
              <a:t>neurally</a:t>
            </a:r>
            <a:r>
              <a:rPr lang="en-US" i="0" dirty="0"/>
              <a:t> transduced and coded into features that can be decoded by the brain</a:t>
            </a:r>
            <a:endParaRPr lang="en-US" dirty="0">
              <a:ln w="0"/>
              <a:effectLst>
                <a:outerShdw blurRad="38100" dist="19050" dir="2700000" algn="tl" rotWithShape="0">
                  <a:schemeClr val="dk1">
                    <a:alpha val="40000"/>
                  </a:schemeClr>
                </a:outerShdw>
              </a:effectLst>
            </a:endParaRPr>
          </a:p>
          <a:p>
            <a:pPr marL="347663" indent="-347663" algn="l">
              <a:spcBef>
                <a:spcPts val="1200"/>
              </a:spcBef>
              <a:buFont typeface="Arial" panose="020B0604020202020204" pitchFamily="34" charset="0"/>
              <a:buChar char="•"/>
            </a:pPr>
            <a:r>
              <a:rPr lang="en-US" dirty="0" err="1">
                <a:ln w="0"/>
              </a:rPr>
              <a:t>Selanjutya</a:t>
            </a:r>
            <a:r>
              <a:rPr lang="en-US" dirty="0">
                <a:ln w="0"/>
              </a:rPr>
              <a:t> </a:t>
            </a:r>
            <a:r>
              <a:rPr lang="en-US" dirty="0" err="1">
                <a:ln w="0"/>
              </a:rPr>
              <a:t>menganalisanya</a:t>
            </a:r>
            <a:r>
              <a:rPr lang="en-US" dirty="0">
                <a:ln w="0"/>
              </a:rPr>
              <a:t> </a:t>
            </a:r>
            <a:r>
              <a:rPr lang="en-US" dirty="0" err="1">
                <a:ln w="0"/>
              </a:rPr>
              <a:t>dengan</a:t>
            </a:r>
            <a:r>
              <a:rPr lang="en-US" dirty="0">
                <a:ln w="0"/>
              </a:rPr>
              <a:t> </a:t>
            </a:r>
            <a:r>
              <a:rPr lang="en-US" dirty="0" err="1">
                <a:ln w="0"/>
              </a:rPr>
              <a:t>suatu</a:t>
            </a:r>
            <a:r>
              <a:rPr lang="en-US" dirty="0">
                <a:ln w="0"/>
              </a:rPr>
              <a:t> non-uniform filter bank.</a:t>
            </a:r>
          </a:p>
          <a:p>
            <a:pPr marL="347663" indent="-347663" algn="l">
              <a:spcBef>
                <a:spcPts val="1200"/>
              </a:spcBef>
              <a:buFont typeface="Arial" panose="020B0604020202020204" pitchFamily="34" charset="0"/>
              <a:buChar char="•"/>
            </a:pPr>
            <a:r>
              <a:rPr lang="en-US" dirty="0">
                <a:ln w="0"/>
              </a:rPr>
              <a:t> </a:t>
            </a:r>
            <a:r>
              <a:rPr lang="en-US" dirty="0" err="1">
                <a:ln w="0"/>
              </a:rPr>
              <a:t>Langkah</a:t>
            </a:r>
            <a:r>
              <a:rPr lang="en-US" dirty="0">
                <a:ln w="0"/>
              </a:rPr>
              <a:t> </a:t>
            </a:r>
            <a:r>
              <a:rPr lang="en-US" dirty="0" err="1">
                <a:ln w="0"/>
              </a:rPr>
              <a:t>berikutnya</a:t>
            </a:r>
            <a:r>
              <a:rPr lang="en-US" dirty="0">
                <a:ln w="0"/>
              </a:rPr>
              <a:t> </a:t>
            </a:r>
            <a:r>
              <a:rPr lang="en-US" dirty="0" err="1">
                <a:ln w="0"/>
              </a:rPr>
              <a:t>adalah</a:t>
            </a:r>
            <a:r>
              <a:rPr lang="en-US" dirty="0">
                <a:ln w="0"/>
              </a:rPr>
              <a:t> </a:t>
            </a:r>
            <a:r>
              <a:rPr lang="en-US" dirty="0" err="1">
                <a:ln w="0"/>
              </a:rPr>
              <a:t>suatu</a:t>
            </a:r>
            <a:r>
              <a:rPr lang="en-US" dirty="0">
                <a:ln w="0"/>
              </a:rPr>
              <a:t> neural transduction </a:t>
            </a:r>
            <a:r>
              <a:rPr lang="en-US" dirty="0" err="1">
                <a:ln w="0"/>
              </a:rPr>
              <a:t>pada</a:t>
            </a:r>
            <a:r>
              <a:rPr lang="en-US" dirty="0">
                <a:ln w="0"/>
              </a:rPr>
              <a:t> </a:t>
            </a:r>
            <a:r>
              <a:rPr lang="en-US" dirty="0" err="1">
                <a:ln w="0"/>
              </a:rPr>
              <a:t>fitur</a:t>
            </a:r>
            <a:r>
              <a:rPr lang="en-US" dirty="0">
                <a:ln w="0"/>
              </a:rPr>
              <a:t> –</a:t>
            </a:r>
            <a:r>
              <a:rPr lang="en-US" dirty="0" err="1">
                <a:ln w="0"/>
              </a:rPr>
              <a:t>fitur</a:t>
            </a:r>
            <a:r>
              <a:rPr lang="en-US" dirty="0">
                <a:ln w="0"/>
              </a:rPr>
              <a:t> spectral </a:t>
            </a:r>
            <a:r>
              <a:rPr lang="en-US" dirty="0" err="1">
                <a:ln w="0"/>
              </a:rPr>
              <a:t>menjadi</a:t>
            </a:r>
            <a:r>
              <a:rPr lang="en-US" dirty="0">
                <a:ln w="0"/>
              </a:rPr>
              <a:t> </a:t>
            </a:r>
            <a:r>
              <a:rPr lang="en-US" dirty="0" err="1">
                <a:ln w="0"/>
              </a:rPr>
              <a:t>suatu</a:t>
            </a:r>
            <a:r>
              <a:rPr lang="en-US" dirty="0">
                <a:ln w="0"/>
              </a:rPr>
              <a:t> set </a:t>
            </a:r>
            <a:r>
              <a:rPr lang="en-US" dirty="0" err="1">
                <a:ln w="0"/>
              </a:rPr>
              <a:t>pada</a:t>
            </a:r>
            <a:r>
              <a:rPr lang="en-US" dirty="0">
                <a:ln w="0"/>
              </a:rPr>
              <a:t> </a:t>
            </a:r>
            <a:r>
              <a:rPr lang="en-US" dirty="0" err="1">
                <a:ln w="0"/>
              </a:rPr>
              <a:t>fitur</a:t>
            </a:r>
            <a:r>
              <a:rPr lang="en-US" dirty="0">
                <a:ln w="0"/>
              </a:rPr>
              <a:t> </a:t>
            </a:r>
            <a:r>
              <a:rPr lang="en-US" dirty="0" err="1">
                <a:ln w="0"/>
              </a:rPr>
              <a:t>suatu</a:t>
            </a:r>
            <a:r>
              <a:rPr lang="en-US" dirty="0">
                <a:ln w="0"/>
              </a:rPr>
              <a:t> (sound).</a:t>
            </a:r>
          </a:p>
          <a:p>
            <a:pPr marL="347663" indent="-347663" algn="l">
              <a:spcBef>
                <a:spcPts val="1200"/>
              </a:spcBef>
              <a:buFont typeface="Arial" panose="020B0604020202020204" pitchFamily="34" charset="0"/>
              <a:buChar char="•"/>
            </a:pPr>
            <a:r>
              <a:rPr lang="en-US" dirty="0" err="1">
                <a:ln w="0"/>
              </a:rPr>
              <a:t>Atau</a:t>
            </a:r>
            <a:r>
              <a:rPr lang="en-US" dirty="0">
                <a:ln w="0"/>
              </a:rPr>
              <a:t> distinctive features </a:t>
            </a:r>
            <a:r>
              <a:rPr lang="en-US" dirty="0" err="1">
                <a:ln w="0"/>
              </a:rPr>
              <a:t>sesuai</a:t>
            </a:r>
            <a:r>
              <a:rPr lang="en-US" dirty="0">
                <a:ln w="0"/>
              </a:rPr>
              <a:t> </a:t>
            </a:r>
            <a:r>
              <a:rPr lang="en-US" dirty="0" err="1">
                <a:ln w="0"/>
              </a:rPr>
              <a:t>dengan</a:t>
            </a:r>
            <a:r>
              <a:rPr lang="en-US" dirty="0">
                <a:ln w="0"/>
              </a:rPr>
              <a:t> </a:t>
            </a:r>
            <a:r>
              <a:rPr lang="en-US" dirty="0" err="1">
                <a:ln w="0"/>
              </a:rPr>
              <a:t>karakteristik</a:t>
            </a:r>
            <a:r>
              <a:rPr lang="en-US" dirty="0">
                <a:ln w="0"/>
              </a:rPr>
              <a:t> </a:t>
            </a:r>
            <a:r>
              <a:rPr lang="en-US" dirty="0" err="1">
                <a:ln w="0"/>
              </a:rPr>
              <a:t>linguistik</a:t>
            </a:r>
            <a:r>
              <a:rPr lang="en-US" dirty="0">
                <a:ln w="0"/>
              </a:rPr>
              <a:t> yang </a:t>
            </a:r>
            <a:r>
              <a:rPr lang="en-US" dirty="0" err="1">
                <a:ln w="0"/>
              </a:rPr>
              <a:t>digunakan</a:t>
            </a:r>
            <a:r>
              <a:rPr lang="en-US" dirty="0">
                <a:ln w="0"/>
              </a:rPr>
              <a:t>.</a:t>
            </a:r>
          </a:p>
          <a:p>
            <a:pPr marL="685800" indent="-685800">
              <a:buFont typeface="Arial" panose="020B0604020202020204" pitchFamily="34" charset="0"/>
              <a:buChar char="•"/>
            </a:pPr>
            <a:endParaRPr lang="en-US" dirty="0">
              <a:ln w="0"/>
              <a:effectLst>
                <a:outerShdw blurRad="38100" dist="19050" dir="2700000" algn="tl" rotWithShape="0">
                  <a:schemeClr val="dk1">
                    <a:alpha val="40000"/>
                  </a:schemeClr>
                </a:outerShdw>
              </a:effectLst>
            </a:endParaRPr>
          </a:p>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50" y="1623965"/>
            <a:ext cx="81248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309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107" y="712200"/>
            <a:ext cx="5111500" cy="1143000"/>
          </a:xfrm>
        </p:spPr>
        <p:txBody>
          <a:bodyPr>
            <a:normAutofit/>
          </a:bodyPr>
          <a:lstStyle/>
          <a:p>
            <a:r>
              <a:rPr lang="en-US" b="1" i="0" dirty="0">
                <a:latin typeface="+mn-lt"/>
              </a:rPr>
              <a:t>Language Translation </a:t>
            </a:r>
          </a:p>
        </p:txBody>
      </p:sp>
      <p:sp>
        <p:nvSpPr>
          <p:cNvPr id="4" name="Text Placeholder 3"/>
          <p:cNvSpPr>
            <a:spLocks noGrp="1"/>
          </p:cNvSpPr>
          <p:nvPr>
            <p:ph type="body" sz="quarter" idx="14"/>
          </p:nvPr>
        </p:nvSpPr>
        <p:spPr>
          <a:xfrm>
            <a:off x="270640" y="3659430"/>
            <a:ext cx="8333885" cy="1601005"/>
          </a:xfrm>
        </p:spPr>
        <p:txBody>
          <a:bodyPr>
            <a:noAutofit/>
          </a:bodyPr>
          <a:lstStyle/>
          <a:p>
            <a:pPr marL="342900" indent="-342900" algn="l">
              <a:spcBef>
                <a:spcPts val="1200"/>
              </a:spcBef>
              <a:buFont typeface="Arial" panose="020B0604020202020204" pitchFamily="34" charset="0"/>
              <a:buChar char="•"/>
            </a:pPr>
            <a:r>
              <a:rPr lang="en-US" sz="2000" b="0" dirty="0" err="1">
                <a:ln w="0"/>
                <a:solidFill>
                  <a:schemeClr val="tx1"/>
                </a:solidFill>
                <a:effectLst>
                  <a:outerShdw blurRad="38100" dist="19050" dir="2700000" algn="tl" rotWithShape="0">
                    <a:schemeClr val="dk1">
                      <a:alpha val="40000"/>
                    </a:schemeClr>
                  </a:outerShdw>
                </a:effectLst>
              </a:rPr>
              <a:t>Langkah</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selanjutnya</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adalah</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suatu</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konversi</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dari</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fitur</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suara</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menjadi</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satu</a:t>
            </a:r>
            <a:r>
              <a:rPr lang="en-US" sz="2000" b="0" dirty="0">
                <a:ln w="0"/>
                <a:solidFill>
                  <a:schemeClr val="tx1"/>
                </a:solidFill>
                <a:effectLst>
                  <a:outerShdw blurRad="38100" dist="19050" dir="2700000" algn="tl" rotWithShape="0">
                    <a:schemeClr val="dk1">
                      <a:alpha val="40000"/>
                    </a:schemeClr>
                  </a:outerShdw>
                </a:effectLst>
              </a:rPr>
              <a:t> set phonemes (</a:t>
            </a:r>
            <a:r>
              <a:rPr lang="en-US" sz="2000" b="0" dirty="0" err="1">
                <a:ln w="0"/>
                <a:solidFill>
                  <a:schemeClr val="tx1"/>
                </a:solidFill>
                <a:effectLst>
                  <a:outerShdw blurRad="38100" dist="19050" dir="2700000" algn="tl" rotWithShape="0">
                    <a:schemeClr val="dk1">
                      <a:alpha val="40000"/>
                    </a:schemeClr>
                  </a:outerShdw>
                </a:effectLst>
              </a:rPr>
              <a:t>fonem</a:t>
            </a:r>
            <a:r>
              <a:rPr lang="en-US" sz="2000" b="0" dirty="0">
                <a:ln w="0"/>
                <a:solidFill>
                  <a:schemeClr val="tx1"/>
                </a:solidFill>
                <a:effectLst>
                  <a:outerShdw blurRad="38100" dist="19050" dir="2700000" algn="tl" rotWithShape="0">
                    <a:schemeClr val="dk1">
                      <a:alpha val="40000"/>
                    </a:schemeClr>
                  </a:outerShdw>
                </a:effectLst>
              </a:rPr>
              <a:t>), words (kata), </a:t>
            </a:r>
            <a:r>
              <a:rPr lang="en-US" sz="2000" b="0" dirty="0" err="1">
                <a:ln w="0"/>
                <a:solidFill>
                  <a:schemeClr val="tx1"/>
                </a:solidFill>
                <a:effectLst>
                  <a:outerShdw blurRad="38100" dist="19050" dir="2700000" algn="tl" rotWithShape="0">
                    <a:schemeClr val="dk1">
                      <a:alpha val="40000"/>
                    </a:schemeClr>
                  </a:outerShdw>
                </a:effectLst>
              </a:rPr>
              <a:t>dan</a:t>
            </a:r>
            <a:r>
              <a:rPr lang="en-US" sz="2000" b="0" dirty="0">
                <a:ln w="0"/>
                <a:solidFill>
                  <a:schemeClr val="tx1"/>
                </a:solidFill>
                <a:effectLst>
                  <a:outerShdw blurRad="38100" dist="19050" dir="2700000" algn="tl" rotWithShape="0">
                    <a:schemeClr val="dk1">
                      <a:alpha val="40000"/>
                    </a:schemeClr>
                  </a:outerShdw>
                </a:effectLst>
              </a:rPr>
              <a:t> sentences (</a:t>
            </a:r>
            <a:r>
              <a:rPr lang="en-US" sz="2000" b="0" dirty="0" err="1">
                <a:ln w="0"/>
                <a:solidFill>
                  <a:schemeClr val="tx1"/>
                </a:solidFill>
                <a:effectLst>
                  <a:outerShdw blurRad="38100" dist="19050" dir="2700000" algn="tl" rotWithShape="0">
                    <a:schemeClr val="dk1">
                      <a:alpha val="40000"/>
                    </a:schemeClr>
                  </a:outerShdw>
                </a:effectLst>
              </a:rPr>
              <a:t>kalimat</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sesuai</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dengan</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pesan</a:t>
            </a:r>
            <a:r>
              <a:rPr lang="en-US" sz="2000" b="0" dirty="0">
                <a:ln w="0"/>
                <a:solidFill>
                  <a:schemeClr val="tx1"/>
                </a:solidFill>
                <a:effectLst>
                  <a:outerShdw blurRad="38100" dist="19050" dir="2700000" algn="tl" rotWithShape="0">
                    <a:schemeClr val="dk1">
                      <a:alpha val="40000"/>
                    </a:schemeClr>
                  </a:outerShdw>
                </a:effectLst>
              </a:rPr>
              <a:t> yang </a:t>
            </a:r>
            <a:r>
              <a:rPr lang="en-US" sz="2000" b="0" dirty="0" err="1">
                <a:ln w="0"/>
                <a:solidFill>
                  <a:schemeClr val="tx1"/>
                </a:solidFill>
                <a:effectLst>
                  <a:outerShdw blurRad="38100" dist="19050" dir="2700000" algn="tl" rotWithShape="0">
                    <a:schemeClr val="dk1">
                      <a:alpha val="40000"/>
                    </a:schemeClr>
                  </a:outerShdw>
                </a:effectLst>
              </a:rPr>
              <a:t>dimasuk</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oleh</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suatu</a:t>
            </a:r>
            <a:r>
              <a:rPr lang="en-US" sz="2000" b="0" dirty="0">
                <a:ln w="0"/>
                <a:solidFill>
                  <a:schemeClr val="tx1"/>
                </a:solidFill>
                <a:effectLst>
                  <a:outerShdw blurRad="38100" dist="19050" dir="2700000" algn="tl" rotWithShape="0">
                    <a:schemeClr val="dk1">
                      <a:alpha val="40000"/>
                    </a:schemeClr>
                  </a:outerShdw>
                </a:effectLst>
              </a:rPr>
              <a:t> language translation process di </a:t>
            </a:r>
            <a:r>
              <a:rPr lang="en-US" sz="2000" b="0" dirty="0" err="1">
                <a:ln w="0"/>
                <a:solidFill>
                  <a:schemeClr val="tx1"/>
                </a:solidFill>
                <a:effectLst>
                  <a:outerShdw blurRad="38100" dist="19050" dir="2700000" algn="tl" rotWithShape="0">
                    <a:schemeClr val="dk1">
                      <a:alpha val="40000"/>
                    </a:schemeClr>
                  </a:outerShdw>
                </a:effectLst>
              </a:rPr>
              <a:t>dalam</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otak</a:t>
            </a:r>
            <a:r>
              <a:rPr lang="en-US" sz="2000" b="0" dirty="0">
                <a:ln w="0"/>
                <a:solidFill>
                  <a:schemeClr val="tx1"/>
                </a:solidFill>
                <a:effectLst>
                  <a:outerShdw blurRad="38100" dist="19050" dir="2700000" algn="tl" rotWithShape="0">
                    <a:schemeClr val="dk1">
                      <a:alpha val="40000"/>
                    </a:schemeClr>
                  </a:outerShdw>
                </a:effectLst>
              </a:rPr>
              <a:t> </a:t>
            </a:r>
            <a:r>
              <a:rPr lang="en-US" sz="2000" b="0" dirty="0" err="1">
                <a:ln w="0"/>
                <a:solidFill>
                  <a:schemeClr val="tx1"/>
                </a:solidFill>
                <a:effectLst>
                  <a:outerShdw blurRad="38100" dist="19050" dir="2700000" algn="tl" rotWithShape="0">
                    <a:schemeClr val="dk1">
                      <a:alpha val="40000"/>
                    </a:schemeClr>
                  </a:outerShdw>
                </a:effectLst>
              </a:rPr>
              <a:t>manusia</a:t>
            </a:r>
            <a:r>
              <a:rPr lang="en-US" sz="2000" b="0" dirty="0">
                <a:ln w="0"/>
                <a:solidFill>
                  <a:schemeClr val="tx1"/>
                </a:solidFill>
                <a:effectLst>
                  <a:outerShdw blurRad="38100" dist="19050" dir="2700000" algn="tl" rotWithShape="0">
                    <a:schemeClr val="dk1">
                      <a:alpha val="40000"/>
                    </a:schemeClr>
                  </a:outerShdw>
                </a:effectLst>
              </a:rPr>
              <a:t>. </a:t>
            </a:r>
          </a:p>
        </p:txBody>
      </p:sp>
      <p:sp>
        <p:nvSpPr>
          <p:cNvPr id="5" name="TextBox 4"/>
          <p:cNvSpPr txBox="1"/>
          <p:nvPr/>
        </p:nvSpPr>
        <p:spPr>
          <a:xfrm>
            <a:off x="7567590" y="85849"/>
            <a:ext cx="1459054" cy="369332"/>
          </a:xfrm>
          <a:prstGeom prst="rect">
            <a:avLst/>
          </a:prstGeom>
          <a:noFill/>
        </p:spPr>
        <p:txBody>
          <a:bodyPr wrap="none" rtlCol="0">
            <a:spAutoFit/>
          </a:bodyPr>
          <a:lstStyle/>
          <a:p>
            <a:r>
              <a:rPr lang="en-US" b="1" dirty="0"/>
              <a:t>Speech Chain</a:t>
            </a:r>
            <a:endParaRPr lang="en-US" dirty="0"/>
          </a:p>
        </p:txBody>
      </p:sp>
      <p:sp>
        <p:nvSpPr>
          <p:cNvPr id="3" name="Slide Number Placeholder 2"/>
          <p:cNvSpPr>
            <a:spLocks noGrp="1"/>
          </p:cNvSpPr>
          <p:nvPr>
            <p:ph type="sldNum" sz="quarter" idx="12"/>
          </p:nvPr>
        </p:nvSpPr>
        <p:spPr/>
        <p:txBody>
          <a:bodyPr/>
          <a:lstStyle/>
          <a:p>
            <a:fld id="{C75B88FA-3392-4D65-A457-DB2A9953195B}" type="slidenum">
              <a:rPr lang="en-US" smtClean="0"/>
              <a:pPr/>
              <a:t>17</a:t>
            </a:fld>
            <a:endParaRPr lang="en-US"/>
          </a:p>
        </p:txBody>
      </p:sp>
      <p:sp>
        <p:nvSpPr>
          <p:cNvPr id="6" name="TextBox 5"/>
          <p:cNvSpPr txBox="1"/>
          <p:nvPr/>
        </p:nvSpPr>
        <p:spPr>
          <a:xfrm>
            <a:off x="631035" y="3160165"/>
            <a:ext cx="7673490" cy="400110"/>
          </a:xfrm>
          <a:prstGeom prst="rect">
            <a:avLst/>
          </a:prstGeom>
          <a:noFill/>
        </p:spPr>
        <p:txBody>
          <a:bodyPr wrap="square" rtlCol="0">
            <a:spAutoFit/>
          </a:bodyPr>
          <a:lstStyle/>
          <a:p>
            <a:r>
              <a:rPr lang="en-US" sz="2000" dirty="0"/>
              <a:t>The brain decodes the feature stream into sounds, words and sentences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85" y="1969610"/>
            <a:ext cx="81343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8593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107" y="395005"/>
            <a:ext cx="5111500" cy="1143000"/>
          </a:xfrm>
        </p:spPr>
        <p:txBody>
          <a:bodyPr>
            <a:normAutofit/>
          </a:bodyPr>
          <a:lstStyle/>
          <a:p>
            <a:r>
              <a:rPr lang="en-US" b="1" i="0" dirty="0">
                <a:latin typeface="+mn-lt"/>
              </a:rPr>
              <a:t>Message Understanding</a:t>
            </a:r>
          </a:p>
        </p:txBody>
      </p:sp>
      <p:sp>
        <p:nvSpPr>
          <p:cNvPr id="5" name="TextBox 4"/>
          <p:cNvSpPr txBox="1"/>
          <p:nvPr/>
        </p:nvSpPr>
        <p:spPr>
          <a:xfrm>
            <a:off x="7567590" y="85849"/>
            <a:ext cx="1459054" cy="369332"/>
          </a:xfrm>
          <a:prstGeom prst="rect">
            <a:avLst/>
          </a:prstGeom>
          <a:noFill/>
        </p:spPr>
        <p:txBody>
          <a:bodyPr wrap="none" rtlCol="0">
            <a:spAutoFit/>
          </a:bodyPr>
          <a:lstStyle/>
          <a:p>
            <a:r>
              <a:rPr lang="en-US" b="1" dirty="0"/>
              <a:t>Speech Chain</a:t>
            </a:r>
            <a:endParaRPr lang="en-US" dirty="0"/>
          </a:p>
        </p:txBody>
      </p:sp>
      <p:sp>
        <p:nvSpPr>
          <p:cNvPr id="3" name="Slide Number Placeholder 2"/>
          <p:cNvSpPr>
            <a:spLocks noGrp="1"/>
          </p:cNvSpPr>
          <p:nvPr>
            <p:ph type="sldNum" sz="quarter" idx="12"/>
          </p:nvPr>
        </p:nvSpPr>
        <p:spPr/>
        <p:txBody>
          <a:bodyPr/>
          <a:lstStyle/>
          <a:p>
            <a:fld id="{C75B88FA-3392-4D65-A457-DB2A9953195B}" type="slidenum">
              <a:rPr lang="en-US" smtClean="0"/>
              <a:pPr/>
              <a:t>18</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15" y="1431940"/>
            <a:ext cx="79248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1070" y="2891330"/>
            <a:ext cx="7924800" cy="2831544"/>
          </a:xfrm>
          <a:prstGeom prst="rect">
            <a:avLst/>
          </a:prstGeom>
          <a:noFill/>
        </p:spPr>
        <p:txBody>
          <a:bodyPr wrap="square" rtlCol="0">
            <a:spAutoFit/>
          </a:bodyPr>
          <a:lstStyle/>
          <a:p>
            <a:pPr marL="285750" indent="-285750">
              <a:buFont typeface="Arial" pitchFamily="34" charset="0"/>
              <a:buChar char="•"/>
            </a:pPr>
            <a:r>
              <a:rPr lang="en-US" sz="2000" dirty="0"/>
              <a:t>The brain determines the meaning of the words via a message understanding mechanism</a:t>
            </a:r>
          </a:p>
          <a:p>
            <a:pPr marL="285750" indent="-285750">
              <a:buFont typeface="Arial" pitchFamily="34" charset="0"/>
              <a:buChar char="•"/>
            </a:pPr>
            <a:endParaRPr lang="en-US" sz="2000" dirty="0"/>
          </a:p>
          <a:p>
            <a:pPr marL="285750" indent="-285750">
              <a:buFont typeface="Arial" pitchFamily="34" charset="0"/>
              <a:buChar char="•"/>
            </a:pPr>
            <a:r>
              <a:rPr lang="en-US" sz="2000" dirty="0" err="1">
                <a:ln w="0"/>
              </a:rPr>
              <a:t>Langkah</a:t>
            </a:r>
            <a:r>
              <a:rPr lang="en-US" sz="2000" dirty="0">
                <a:ln w="0"/>
              </a:rPr>
              <a:t> </a:t>
            </a:r>
            <a:r>
              <a:rPr lang="en-US" sz="2000" dirty="0" err="1">
                <a:ln w="0"/>
              </a:rPr>
              <a:t>terakhir</a:t>
            </a:r>
            <a:r>
              <a:rPr lang="en-US" sz="2000" dirty="0">
                <a:ln w="0"/>
              </a:rPr>
              <a:t> </a:t>
            </a:r>
            <a:r>
              <a:rPr lang="en-US" sz="2000" dirty="0" err="1">
                <a:ln w="0"/>
              </a:rPr>
              <a:t>didalam</a:t>
            </a:r>
            <a:r>
              <a:rPr lang="en-US" sz="2000" dirty="0">
                <a:ln w="0"/>
              </a:rPr>
              <a:t> speech perception model </a:t>
            </a:r>
            <a:r>
              <a:rPr lang="en-US" sz="2000" dirty="0" err="1">
                <a:ln w="0"/>
              </a:rPr>
              <a:t>adalah</a:t>
            </a:r>
            <a:r>
              <a:rPr lang="en-US" sz="2000" dirty="0">
                <a:ln w="0"/>
              </a:rPr>
              <a:t> message understanding, </a:t>
            </a:r>
            <a:r>
              <a:rPr lang="en-US" sz="2000" dirty="0" err="1">
                <a:ln w="0"/>
              </a:rPr>
              <a:t>dimana</a:t>
            </a:r>
            <a:r>
              <a:rPr lang="en-US" sz="2000" dirty="0">
                <a:ln w="0"/>
              </a:rPr>
              <a:t> </a:t>
            </a:r>
            <a:r>
              <a:rPr lang="en-US" sz="2000" dirty="0" err="1">
                <a:ln w="0"/>
              </a:rPr>
              <a:t>dalam</a:t>
            </a:r>
            <a:r>
              <a:rPr lang="en-US" sz="2000" dirty="0">
                <a:ln w="0"/>
              </a:rPr>
              <a:t> </a:t>
            </a:r>
            <a:r>
              <a:rPr lang="en-US" sz="2000" dirty="0" err="1">
                <a:ln w="0"/>
              </a:rPr>
              <a:t>hal</a:t>
            </a:r>
            <a:r>
              <a:rPr lang="en-US" sz="2000" dirty="0">
                <a:ln w="0"/>
              </a:rPr>
              <a:t> </a:t>
            </a:r>
            <a:r>
              <a:rPr lang="en-US" sz="2000" dirty="0" err="1">
                <a:ln w="0"/>
              </a:rPr>
              <a:t>ini</a:t>
            </a:r>
            <a:r>
              <a:rPr lang="en-US" sz="2000" dirty="0">
                <a:ln w="0"/>
              </a:rPr>
              <a:t> </a:t>
            </a:r>
            <a:r>
              <a:rPr lang="en-US" sz="2000" dirty="0" err="1">
                <a:ln w="0"/>
              </a:rPr>
              <a:t>terjadi</a:t>
            </a:r>
            <a:r>
              <a:rPr lang="en-US" sz="2000" dirty="0">
                <a:ln w="0"/>
              </a:rPr>
              <a:t> </a:t>
            </a:r>
            <a:r>
              <a:rPr lang="en-US" sz="2000" dirty="0" err="1">
                <a:ln w="0"/>
              </a:rPr>
              <a:t>konversi</a:t>
            </a:r>
            <a:r>
              <a:rPr lang="en-US" sz="2000" dirty="0">
                <a:ln w="0"/>
              </a:rPr>
              <a:t> phonemes, words </a:t>
            </a:r>
            <a:r>
              <a:rPr lang="en-US" sz="2000" dirty="0" err="1">
                <a:ln w="0"/>
              </a:rPr>
              <a:t>dan</a:t>
            </a:r>
            <a:r>
              <a:rPr lang="en-US" sz="2000" dirty="0">
                <a:ln w="0"/>
              </a:rPr>
              <a:t> sentences </a:t>
            </a:r>
            <a:r>
              <a:rPr lang="en-US" sz="2000" dirty="0" err="1">
                <a:ln w="0"/>
              </a:rPr>
              <a:t>dari</a:t>
            </a:r>
            <a:r>
              <a:rPr lang="en-US" sz="2000" dirty="0">
                <a:ln w="0"/>
              </a:rPr>
              <a:t> message </a:t>
            </a:r>
            <a:r>
              <a:rPr lang="en-US" sz="2000" dirty="0" err="1">
                <a:ln w="0"/>
              </a:rPr>
              <a:t>menjadi</a:t>
            </a:r>
            <a:r>
              <a:rPr lang="en-US" sz="2000" dirty="0">
                <a:ln w="0"/>
              </a:rPr>
              <a:t> </a:t>
            </a:r>
            <a:r>
              <a:rPr lang="en-US" sz="2000" dirty="0" err="1">
                <a:ln w="0"/>
              </a:rPr>
              <a:t>suatu</a:t>
            </a:r>
            <a:r>
              <a:rPr lang="en-US" sz="2000" dirty="0">
                <a:ln w="0"/>
              </a:rPr>
              <a:t> </a:t>
            </a:r>
            <a:r>
              <a:rPr lang="en-US" sz="2000" dirty="0" err="1">
                <a:ln w="0"/>
              </a:rPr>
              <a:t>pemahaman</a:t>
            </a:r>
            <a:r>
              <a:rPr lang="en-US" sz="2000" dirty="0">
                <a:ln w="0"/>
              </a:rPr>
              <a:t> </a:t>
            </a:r>
            <a:r>
              <a:rPr lang="en-US" sz="2000" dirty="0" err="1">
                <a:ln w="0"/>
              </a:rPr>
              <a:t>dari</a:t>
            </a:r>
            <a:r>
              <a:rPr lang="en-US" sz="2000" dirty="0">
                <a:ln w="0"/>
              </a:rPr>
              <a:t> </a:t>
            </a:r>
            <a:r>
              <a:rPr lang="en-US" sz="2000" dirty="0" err="1">
                <a:ln w="0"/>
              </a:rPr>
              <a:t>maksud</a:t>
            </a:r>
            <a:r>
              <a:rPr lang="en-US" sz="2000" dirty="0">
                <a:ln w="0"/>
              </a:rPr>
              <a:t> basic message agar </a:t>
            </a:r>
            <a:r>
              <a:rPr lang="en-US" sz="2000" dirty="0" err="1">
                <a:ln w="0"/>
              </a:rPr>
              <a:t>mampu</a:t>
            </a:r>
            <a:r>
              <a:rPr lang="en-US" sz="2000" dirty="0">
                <a:ln w="0"/>
              </a:rPr>
              <a:t> </a:t>
            </a:r>
            <a:r>
              <a:rPr lang="en-US" sz="2000" dirty="0" err="1">
                <a:ln w="0"/>
              </a:rPr>
              <a:t>direspon</a:t>
            </a:r>
            <a:r>
              <a:rPr lang="en-US" sz="2000" dirty="0">
                <a:ln w="0"/>
              </a:rPr>
              <a:t> </a:t>
            </a:r>
            <a:r>
              <a:rPr lang="en-US" sz="2000" dirty="0" err="1">
                <a:ln w="0"/>
              </a:rPr>
              <a:t>atau</a:t>
            </a:r>
            <a:r>
              <a:rPr lang="en-US" sz="2000" dirty="0">
                <a:ln w="0"/>
              </a:rPr>
              <a:t> </a:t>
            </a:r>
            <a:r>
              <a:rPr lang="en-US" sz="2000" dirty="0" err="1">
                <a:ln w="0"/>
              </a:rPr>
              <a:t>bisa</a:t>
            </a:r>
            <a:r>
              <a:rPr lang="en-US" sz="2000" dirty="0">
                <a:ln w="0"/>
              </a:rPr>
              <a:t> </a:t>
            </a:r>
            <a:r>
              <a:rPr lang="en-US" sz="2000" dirty="0" err="1">
                <a:ln w="0"/>
              </a:rPr>
              <a:t>menghasilkan</a:t>
            </a:r>
            <a:r>
              <a:rPr lang="en-US" sz="2000" dirty="0">
                <a:ln w="0"/>
              </a:rPr>
              <a:t> </a:t>
            </a:r>
            <a:r>
              <a:rPr lang="en-US" sz="2000" dirty="0" err="1">
                <a:ln w="0"/>
              </a:rPr>
              <a:t>suatu</a:t>
            </a:r>
            <a:r>
              <a:rPr lang="en-US" sz="2000" dirty="0">
                <a:ln w="0"/>
              </a:rPr>
              <a:t> </a:t>
            </a:r>
            <a:r>
              <a:rPr lang="en-US" sz="2000" dirty="0" err="1">
                <a:ln w="0"/>
              </a:rPr>
              <a:t>aktifitas</a:t>
            </a:r>
            <a:r>
              <a:rPr lang="en-US" sz="2000" dirty="0">
                <a:ln w="0"/>
              </a:rPr>
              <a:t> </a:t>
            </a:r>
            <a:r>
              <a:rPr lang="en-US" sz="2000" dirty="0" err="1">
                <a:ln w="0"/>
              </a:rPr>
              <a:t>tertentu</a:t>
            </a:r>
            <a:r>
              <a:rPr lang="en-US" sz="2000" dirty="0">
                <a:ln w="0"/>
              </a:rPr>
              <a:t>.</a:t>
            </a:r>
          </a:p>
          <a:p>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229600" cy="667500"/>
          </a:xfrm>
        </p:spPr>
        <p:txBody>
          <a:bodyPr/>
          <a:lstStyle/>
          <a:p>
            <a:r>
              <a:rPr lang="en-US" b="1" i="0" dirty="0"/>
              <a:t>The Speech Circle</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45" y="1091505"/>
            <a:ext cx="836295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180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137" y="395005"/>
            <a:ext cx="6823725" cy="1325563"/>
          </a:xfrm>
        </p:spPr>
        <p:txBody>
          <a:bodyPr/>
          <a:lstStyle/>
          <a:p>
            <a:r>
              <a:rPr lang="en-US" sz="2800" b="1" dirty="0" err="1"/>
              <a:t>Tujuan</a:t>
            </a:r>
            <a:r>
              <a:rPr lang="en-US" sz="2800" b="1" dirty="0"/>
              <a:t> </a:t>
            </a:r>
            <a:r>
              <a:rPr lang="en-US" sz="2800" b="1" dirty="0" err="1"/>
              <a:t>Instruksional</a:t>
            </a:r>
            <a:r>
              <a:rPr lang="en-US" sz="2800" b="1" dirty="0"/>
              <a:t> </a:t>
            </a:r>
            <a:r>
              <a:rPr lang="en-US" sz="2800" b="1" dirty="0" err="1"/>
              <a:t>Khusus</a:t>
            </a:r>
            <a:endParaRPr lang="en-US" sz="2800" b="1" dirty="0"/>
          </a:p>
        </p:txBody>
      </p:sp>
      <p:sp>
        <p:nvSpPr>
          <p:cNvPr id="3" name="Content Placeholder 2"/>
          <p:cNvSpPr>
            <a:spLocks noGrp="1"/>
          </p:cNvSpPr>
          <p:nvPr>
            <p:ph idx="1"/>
          </p:nvPr>
        </p:nvSpPr>
        <p:spPr>
          <a:xfrm>
            <a:off x="424260" y="2238445"/>
            <a:ext cx="8020181" cy="1420985"/>
          </a:xfrm>
        </p:spPr>
        <p:txBody>
          <a:bodyPr>
            <a:noAutofit/>
          </a:bodyPr>
          <a:lstStyle/>
          <a:p>
            <a:r>
              <a:rPr lang="en-US" sz="2400" dirty="0" err="1"/>
              <a:t>Siswa</a:t>
            </a:r>
            <a:r>
              <a:rPr lang="en-US" sz="2400" dirty="0"/>
              <a:t> </a:t>
            </a:r>
            <a:r>
              <a:rPr lang="en-US" sz="2400" dirty="0" err="1"/>
              <a:t>memahami</a:t>
            </a:r>
            <a:r>
              <a:rPr lang="en-US" sz="2400" dirty="0"/>
              <a:t> </a:t>
            </a:r>
            <a:r>
              <a:rPr lang="en-US" sz="2400" dirty="0" err="1"/>
              <a:t>dan</a:t>
            </a:r>
            <a:r>
              <a:rPr lang="en-US" sz="2400" dirty="0"/>
              <a:t> </a:t>
            </a:r>
            <a:r>
              <a:rPr lang="en-US" sz="2400" dirty="0" err="1"/>
              <a:t>mampu</a:t>
            </a:r>
            <a:r>
              <a:rPr lang="en-US" sz="2400" dirty="0"/>
              <a:t> </a:t>
            </a:r>
            <a:r>
              <a:rPr lang="en-US" sz="2400" dirty="0" err="1"/>
              <a:t>menjelaskan</a:t>
            </a:r>
            <a:r>
              <a:rPr lang="en-US" sz="2400" dirty="0"/>
              <a:t> </a:t>
            </a:r>
            <a:r>
              <a:rPr lang="en-US" sz="2400" dirty="0" err="1"/>
              <a:t>konsep</a:t>
            </a:r>
            <a:r>
              <a:rPr lang="en-US" sz="2400" dirty="0"/>
              <a:t> speech chain</a:t>
            </a:r>
          </a:p>
          <a:p>
            <a:r>
              <a:rPr lang="en-US" sz="2400" dirty="0" err="1"/>
              <a:t>Siswa</a:t>
            </a:r>
            <a:r>
              <a:rPr lang="en-US" sz="2400" dirty="0"/>
              <a:t> </a:t>
            </a:r>
            <a:r>
              <a:rPr lang="en-US" sz="2400" dirty="0" err="1"/>
              <a:t>Mengetahui</a:t>
            </a:r>
            <a:r>
              <a:rPr lang="en-US" sz="2400" dirty="0"/>
              <a:t> </a:t>
            </a:r>
            <a:r>
              <a:rPr lang="en-US" sz="2400" dirty="0" err="1"/>
              <a:t>aplikasi</a:t>
            </a:r>
            <a:r>
              <a:rPr lang="en-US" sz="2400" dirty="0"/>
              <a:t> proses </a:t>
            </a:r>
            <a:r>
              <a:rPr lang="en-US" sz="2400" dirty="0" err="1"/>
              <a:t>pengolahan</a:t>
            </a:r>
            <a:r>
              <a:rPr lang="en-US" sz="2400" dirty="0"/>
              <a:t> </a:t>
            </a:r>
            <a:r>
              <a:rPr lang="en-US" sz="2400" dirty="0" err="1"/>
              <a:t>sinyal</a:t>
            </a:r>
            <a:r>
              <a:rPr lang="en-US" sz="2400" dirty="0"/>
              <a:t> </a:t>
            </a:r>
            <a:r>
              <a:rPr lang="en-US" sz="2400" dirty="0" err="1"/>
              <a:t>wicara</a:t>
            </a:r>
            <a:r>
              <a:rPr lang="en-US" sz="2400" dirty="0"/>
              <a:t> </a:t>
            </a:r>
          </a:p>
        </p:txBody>
      </p:sp>
      <p:pic>
        <p:nvPicPr>
          <p:cNvPr id="4" name="Picture 13" descr="Speech_logo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84838"/>
            <a:ext cx="9144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169B2101-2E9F-420A-91A3-890890D84497}" type="slidenum">
              <a:rPr lang="en-US" sz="1200" smtClean="0"/>
              <a:pPr/>
              <a:t>2</a:t>
            </a:fld>
            <a:endParaRPr lang="en-US"/>
          </a:p>
        </p:txBody>
      </p:sp>
    </p:spTree>
    <p:extLst>
      <p:ext uri="{BB962C8B-B14F-4D97-AF65-F5344CB8AC3E}">
        <p14:creationId xmlns:p14="http://schemas.microsoft.com/office/powerpoint/2010/main" val="249347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sv-SE"/>
              <a:t>Pemahaman Sinyal Wicara dan Konsep Pembangkitan Sinyal Wicara</a:t>
            </a:r>
            <a:endParaRPr lang="en-US"/>
          </a:p>
        </p:txBody>
      </p:sp>
      <p:sp>
        <p:nvSpPr>
          <p:cNvPr id="3" name="Slide Number Placeholder 2"/>
          <p:cNvSpPr>
            <a:spLocks noGrp="1"/>
          </p:cNvSpPr>
          <p:nvPr>
            <p:ph type="sldNum" sz="quarter" idx="12"/>
          </p:nvPr>
        </p:nvSpPr>
        <p:spPr/>
        <p:txBody>
          <a:bodyPr/>
          <a:lstStyle/>
          <a:p>
            <a:fld id="{C75B88FA-3392-4D65-A457-DB2A9953195B}" type="slidenum">
              <a:rPr lang="en-US" smtClean="0"/>
              <a:pPr/>
              <a:t>20</a:t>
            </a:fld>
            <a:endParaRPr lang="en-US"/>
          </a:p>
        </p:txBody>
      </p:sp>
      <p:sp>
        <p:nvSpPr>
          <p:cNvPr id="4" name="Title 3"/>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1104900"/>
            <a:ext cx="52895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8585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80" y="2200040"/>
            <a:ext cx="3802095" cy="1267365"/>
          </a:xfrm>
        </p:spPr>
        <p:txBody>
          <a:bodyPr>
            <a:normAutofit fontScale="90000"/>
          </a:bodyPr>
          <a:lstStyle/>
          <a:p>
            <a:r>
              <a:rPr lang="en-US" sz="3200" i="0" dirty="0">
                <a:solidFill>
                  <a:schemeClr val="tx1"/>
                </a:solidFill>
              </a:rPr>
              <a:t>- Speech Coding </a:t>
            </a:r>
            <a:br>
              <a:rPr lang="en-US" sz="3200" i="0" dirty="0">
                <a:solidFill>
                  <a:schemeClr val="tx1"/>
                </a:solidFill>
              </a:rPr>
            </a:br>
            <a:r>
              <a:rPr lang="en-US" sz="3200" i="0" dirty="0">
                <a:solidFill>
                  <a:schemeClr val="tx1"/>
                </a:solidFill>
              </a:rPr>
              <a:t>- Speech Recognition</a:t>
            </a:r>
            <a:br>
              <a:rPr lang="en-US" sz="3200" i="0" dirty="0">
                <a:solidFill>
                  <a:schemeClr val="tx1"/>
                </a:solidFill>
              </a:rPr>
            </a:br>
            <a:r>
              <a:rPr lang="en-US" sz="3200" i="0" dirty="0">
                <a:solidFill>
                  <a:schemeClr val="tx1"/>
                </a:solidFill>
              </a:rPr>
              <a:t>- Speech Synthesis</a:t>
            </a:r>
            <a:endParaRPr lang="en-US" sz="2800" i="0" dirty="0">
              <a:solidFill>
                <a:schemeClr val="tx1"/>
              </a:solidFill>
            </a:endParaRPr>
          </a:p>
        </p:txBody>
      </p:sp>
      <p:sp>
        <p:nvSpPr>
          <p:cNvPr id="4" name="Slide Number Placeholder 3"/>
          <p:cNvSpPr>
            <a:spLocks noGrp="1"/>
          </p:cNvSpPr>
          <p:nvPr>
            <p:ph type="sldNum" sz="quarter" idx="12"/>
          </p:nvPr>
        </p:nvSpPr>
        <p:spPr/>
        <p:txBody>
          <a:bodyPr/>
          <a:lstStyle/>
          <a:p>
            <a:fld id="{C75B88FA-3392-4D65-A457-DB2A9953195B}" type="slidenum">
              <a:rPr lang="en-US" smtClean="0"/>
              <a:pPr/>
              <a:t>21</a:t>
            </a:fld>
            <a:endParaRPr lang="en-US"/>
          </a:p>
        </p:txBody>
      </p:sp>
      <p:sp>
        <p:nvSpPr>
          <p:cNvPr id="6" name="Text Placeholder 5"/>
          <p:cNvSpPr>
            <a:spLocks noGrp="1"/>
          </p:cNvSpPr>
          <p:nvPr>
            <p:ph type="body" sz="quarter" idx="14"/>
          </p:nvPr>
        </p:nvSpPr>
        <p:spPr>
          <a:xfrm>
            <a:off x="462665" y="548625"/>
            <a:ext cx="8229600" cy="1143000"/>
          </a:xfrm>
        </p:spPr>
        <p:txBody>
          <a:bodyPr>
            <a:normAutofit fontScale="77500" lnSpcReduction="20000"/>
          </a:bodyPr>
          <a:lstStyle/>
          <a:p>
            <a:pPr marL="981075" indent="-981075" algn="l"/>
            <a:r>
              <a:rPr lang="en-US" sz="6000" dirty="0">
                <a:solidFill>
                  <a:schemeClr val="tx1"/>
                </a:solidFill>
                <a:effectLst>
                  <a:reflection blurRad="12700" stA="25000" endPos="55000" dist="5000" dir="5400000" sy="-100000" algn="bl" rotWithShape="0"/>
                </a:effectLst>
              </a:rPr>
              <a:t>3. </a:t>
            </a:r>
            <a:r>
              <a:rPr lang="en-US" sz="6000" dirty="0" err="1">
                <a:solidFill>
                  <a:schemeClr val="tx1"/>
                </a:solidFill>
                <a:effectLst>
                  <a:reflection blurRad="12700" stA="25000" endPos="55000" dist="5000" dir="5400000" sy="-100000" algn="bl" rotWithShape="0"/>
                </a:effectLst>
              </a:rPr>
              <a:t>Memahami</a:t>
            </a:r>
            <a:r>
              <a:rPr lang="en-US" sz="6000" dirty="0">
                <a:solidFill>
                  <a:schemeClr val="tx1"/>
                </a:solidFill>
                <a:effectLst>
                  <a:reflection blurRad="12700" stA="25000" endPos="55000" dist="5000" dir="5400000" sy="-100000" algn="bl" rotWithShape="0"/>
                </a:effectLst>
              </a:rPr>
              <a:t> Digital Speech Processing </a:t>
            </a:r>
            <a:r>
              <a:rPr lang="en-US" sz="6000" dirty="0" err="1">
                <a:solidFill>
                  <a:schemeClr val="tx1"/>
                </a:solidFill>
                <a:effectLst>
                  <a:reflection blurRad="12700" stA="25000" endPos="55000" dist="5000" dir="5400000" sy="-100000" algn="bl" rotWithShape="0"/>
                </a:effectLst>
              </a:rPr>
              <a:t>dan</a:t>
            </a:r>
            <a:r>
              <a:rPr lang="en-US" sz="6000" dirty="0">
                <a:solidFill>
                  <a:schemeClr val="tx1"/>
                </a:solidFill>
                <a:effectLst>
                  <a:reflection blurRad="12700" stA="25000" endPos="55000" dist="5000" dir="5400000" sy="-100000" algn="bl" rotWithShape="0"/>
                </a:effectLst>
              </a:rPr>
              <a:t> </a:t>
            </a:r>
            <a:r>
              <a:rPr lang="en-US" sz="6000" dirty="0" err="1">
                <a:solidFill>
                  <a:schemeClr val="tx1"/>
                </a:solidFill>
                <a:effectLst>
                  <a:reflection blurRad="12700" stA="25000" endPos="55000" dist="5000" dir="5400000" sy="-100000" algn="bl" rotWithShape="0"/>
                </a:effectLst>
              </a:rPr>
              <a:t>Aplikasinya</a:t>
            </a:r>
            <a:endParaRPr lang="en-US" sz="6000" dirty="0">
              <a:solidFill>
                <a:schemeClr val="tx1"/>
              </a:solidFill>
              <a:effectLst>
                <a:reflection blurRad="12700" stA="25000" endPos="55000" dist="5000" dir="5400000" sy="-100000" algn="bl" rotWithShape="0"/>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Speech Coding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80" y="1662370"/>
            <a:ext cx="8081817" cy="40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049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23</a:t>
            </a:fld>
            <a:endParaRPr lang="en-US"/>
          </a:p>
        </p:txBody>
      </p:sp>
      <p:sp>
        <p:nvSpPr>
          <p:cNvPr id="4" name="Title 3"/>
          <p:cNvSpPr>
            <a:spLocks noGrp="1"/>
          </p:cNvSpPr>
          <p:nvPr>
            <p:ph type="title"/>
          </p:nvPr>
        </p:nvSpPr>
        <p:spPr/>
        <p:txBody>
          <a:bodyPr/>
          <a:lstStyle/>
          <a:p>
            <a:r>
              <a:rPr lang="en-US" b="1" i="0" dirty="0"/>
              <a:t>Speech Synthesis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2" y="1316725"/>
            <a:ext cx="86772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9310" y="2891330"/>
            <a:ext cx="8141860" cy="2862322"/>
          </a:xfrm>
          <a:prstGeom prst="rect">
            <a:avLst/>
          </a:prstGeom>
          <a:noFill/>
        </p:spPr>
        <p:txBody>
          <a:bodyPr wrap="square" rtlCol="0">
            <a:spAutoFit/>
          </a:bodyPr>
          <a:lstStyle/>
          <a:p>
            <a:r>
              <a:rPr lang="en-US" b="1" i="1" dirty="0"/>
              <a:t>Synthesis of Speech </a:t>
            </a:r>
            <a:r>
              <a:rPr lang="en-US" dirty="0"/>
              <a:t>is the process of generating a speech signal using computational means for effective human machine interactions</a:t>
            </a:r>
          </a:p>
          <a:p>
            <a:r>
              <a:rPr lang="en-US" dirty="0"/>
              <a:t>– machine reading of text or email messages</a:t>
            </a:r>
          </a:p>
          <a:p>
            <a:r>
              <a:rPr lang="en-US" dirty="0"/>
              <a:t>– telematics feedback in automobiles</a:t>
            </a:r>
          </a:p>
          <a:p>
            <a:r>
              <a:rPr lang="en-US" dirty="0"/>
              <a:t>– talking agents for automatic transactions</a:t>
            </a:r>
          </a:p>
          <a:p>
            <a:r>
              <a:rPr lang="en-US" dirty="0"/>
              <a:t>– automatic agent in customer care call center</a:t>
            </a:r>
          </a:p>
          <a:p>
            <a:r>
              <a:rPr lang="en-US" dirty="0"/>
              <a:t>– handheld devices such as foreign language phrasebooks, dictionaries, crossword puzzle helpers</a:t>
            </a:r>
          </a:p>
          <a:p>
            <a:r>
              <a:rPr lang="en-US" dirty="0"/>
              <a:t>– announcement machines that provide information such as stock quotes, airlines schedules, weather reports, etc.</a:t>
            </a:r>
          </a:p>
        </p:txBody>
      </p:sp>
    </p:spTree>
    <p:extLst>
      <p:ext uri="{BB962C8B-B14F-4D97-AF65-F5344CB8AC3E}">
        <p14:creationId xmlns:p14="http://schemas.microsoft.com/office/powerpoint/2010/main" val="42351282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28949" y="6356351"/>
            <a:ext cx="3732135" cy="365125"/>
          </a:xfrm>
        </p:spPr>
        <p:txBody>
          <a:bodyPr/>
          <a:lstStyle/>
          <a:p>
            <a:r>
              <a:rPr lang="sv-SE" dirty="0"/>
              <a:t>Pemahaman Sinyal Wicara dan Konsep Pembangkitan Sinyal Wicara</a:t>
            </a:r>
            <a:endParaRPr lang="en-US" dirty="0"/>
          </a:p>
        </p:txBody>
      </p:sp>
      <p:sp>
        <p:nvSpPr>
          <p:cNvPr id="3" name="Slide Number Placeholder 2"/>
          <p:cNvSpPr>
            <a:spLocks noGrp="1"/>
          </p:cNvSpPr>
          <p:nvPr>
            <p:ph type="sldNum" sz="quarter" idx="12"/>
          </p:nvPr>
        </p:nvSpPr>
        <p:spPr/>
        <p:txBody>
          <a:bodyPr/>
          <a:lstStyle/>
          <a:p>
            <a:fld id="{C75B88FA-3392-4D65-A457-DB2A9953195B}" type="slidenum">
              <a:rPr lang="en-US" smtClean="0"/>
              <a:pPr/>
              <a:t>24</a:t>
            </a:fld>
            <a:endParaRPr lang="en-US"/>
          </a:p>
        </p:txBody>
      </p:sp>
      <p:pic>
        <p:nvPicPr>
          <p:cNvPr id="6146" name="Picture 2" descr="Image result for text to spe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 y="1623965"/>
            <a:ext cx="3879943" cy="16130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ext to spe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00" y="3044950"/>
            <a:ext cx="3210332" cy="30190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ext to spee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580" y="1377957"/>
            <a:ext cx="19812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text to spee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7636" y="3626883"/>
            <a:ext cx="4094474" cy="204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332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sv-SE"/>
              <a:t>Pemahaman Sinyal Wicara dan Konsep Pembangkitan Sinyal Wicara</a:t>
            </a:r>
            <a:endParaRPr lang="en-US"/>
          </a:p>
        </p:txBody>
      </p:sp>
      <p:sp>
        <p:nvSpPr>
          <p:cNvPr id="3" name="Slide Number Placeholder 2"/>
          <p:cNvSpPr>
            <a:spLocks noGrp="1"/>
          </p:cNvSpPr>
          <p:nvPr>
            <p:ph type="sldNum" sz="quarter" idx="12"/>
          </p:nvPr>
        </p:nvSpPr>
        <p:spPr/>
        <p:txBody>
          <a:bodyPr/>
          <a:lstStyle/>
          <a:p>
            <a:fld id="{C75B88FA-3392-4D65-A457-DB2A9953195B}" type="slidenum">
              <a:rPr lang="en-US" smtClean="0"/>
              <a:pPr/>
              <a:t>25</a:t>
            </a:fld>
            <a:endParaRPr lang="en-US"/>
          </a:p>
        </p:txBody>
      </p:sp>
      <p:pic>
        <p:nvPicPr>
          <p:cNvPr id="7170" name="Picture 2" descr="Image result for text to spe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955" y="1470345"/>
            <a:ext cx="7194371" cy="269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830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26</a:t>
            </a:fld>
            <a:endParaRPr lang="en-US"/>
          </a:p>
        </p:txBody>
      </p:sp>
      <p:sp>
        <p:nvSpPr>
          <p:cNvPr id="4" name="Title 3"/>
          <p:cNvSpPr>
            <a:spLocks noGrp="1"/>
          </p:cNvSpPr>
          <p:nvPr>
            <p:ph type="title"/>
          </p:nvPr>
        </p:nvSpPr>
        <p:spPr/>
        <p:txBody>
          <a:bodyPr/>
          <a:lstStyle/>
          <a:p>
            <a:r>
              <a:rPr lang="en-US" b="1" dirty="0"/>
              <a:t>Speech Coding</a:t>
            </a:r>
            <a:endParaRPr lang="en-US" dirty="0"/>
          </a:p>
        </p:txBody>
      </p:sp>
      <p:sp>
        <p:nvSpPr>
          <p:cNvPr id="2" name="TextBox 1"/>
          <p:cNvSpPr txBox="1"/>
          <p:nvPr/>
        </p:nvSpPr>
        <p:spPr>
          <a:xfrm>
            <a:off x="616285" y="1508750"/>
            <a:ext cx="7719405" cy="3693319"/>
          </a:xfrm>
          <a:prstGeom prst="rect">
            <a:avLst/>
          </a:prstGeom>
          <a:noFill/>
        </p:spPr>
        <p:txBody>
          <a:bodyPr wrap="square" rtlCol="0">
            <a:spAutoFit/>
          </a:bodyPr>
          <a:lstStyle/>
          <a:p>
            <a:r>
              <a:rPr lang="en-US" b="1" i="1" dirty="0"/>
              <a:t>Speech Coding </a:t>
            </a:r>
            <a:r>
              <a:rPr lang="en-US" dirty="0" err="1"/>
              <a:t>adalah</a:t>
            </a:r>
            <a:r>
              <a:rPr lang="en-US" dirty="0"/>
              <a:t> </a:t>
            </a:r>
            <a:r>
              <a:rPr lang="en-US" dirty="0" err="1"/>
              <a:t>suatu</a:t>
            </a:r>
            <a:r>
              <a:rPr lang="en-US" dirty="0"/>
              <a:t> proses </a:t>
            </a:r>
            <a:r>
              <a:rPr lang="en-US" dirty="0" err="1"/>
              <a:t>transformasi</a:t>
            </a:r>
            <a:r>
              <a:rPr lang="en-US" i="1" dirty="0"/>
              <a:t> </a:t>
            </a:r>
            <a:r>
              <a:rPr lang="en-US" dirty="0"/>
              <a:t>is the process of transforming a</a:t>
            </a:r>
          </a:p>
          <a:p>
            <a:r>
              <a:rPr lang="en-US" dirty="0"/>
              <a:t>speech signal into a representation for efficient</a:t>
            </a:r>
          </a:p>
          <a:p>
            <a:r>
              <a:rPr lang="en-US" dirty="0"/>
              <a:t>transmission and storage of speech</a:t>
            </a:r>
          </a:p>
          <a:p>
            <a:r>
              <a:rPr lang="en-US" dirty="0"/>
              <a:t>– narrowband and broadband wired telephony</a:t>
            </a:r>
          </a:p>
          <a:p>
            <a:r>
              <a:rPr lang="en-US" dirty="0"/>
              <a:t>– cellular communications</a:t>
            </a:r>
          </a:p>
          <a:p>
            <a:r>
              <a:rPr lang="en-US" dirty="0"/>
              <a:t>– Voice over IP (VoIP) to utilize the Internet as a real-time</a:t>
            </a:r>
          </a:p>
          <a:p>
            <a:r>
              <a:rPr lang="en-US" dirty="0"/>
              <a:t>communications medium</a:t>
            </a:r>
          </a:p>
          <a:p>
            <a:r>
              <a:rPr lang="en-US" dirty="0"/>
              <a:t>– secure voice for privacy and encryption for national</a:t>
            </a:r>
          </a:p>
          <a:p>
            <a:r>
              <a:rPr lang="en-US" dirty="0"/>
              <a:t>security applications</a:t>
            </a:r>
          </a:p>
          <a:p>
            <a:r>
              <a:rPr lang="en-US" dirty="0"/>
              <a:t>– extremely narrowband communications channels, e.g.,</a:t>
            </a:r>
          </a:p>
          <a:p>
            <a:r>
              <a:rPr lang="en-US" dirty="0"/>
              <a:t>battlefield applications using HF radio</a:t>
            </a:r>
          </a:p>
          <a:p>
            <a:r>
              <a:rPr lang="en-US" dirty="0"/>
              <a:t>– storage of speech for telephone answering machines,</a:t>
            </a:r>
          </a:p>
          <a:p>
            <a:r>
              <a:rPr lang="en-US" dirty="0"/>
              <a:t>IVR systems, prerecorded messages</a:t>
            </a:r>
          </a:p>
        </p:txBody>
      </p:sp>
    </p:spTree>
    <p:extLst>
      <p:ext uri="{BB962C8B-B14F-4D97-AF65-F5344CB8AC3E}">
        <p14:creationId xmlns:p14="http://schemas.microsoft.com/office/powerpoint/2010/main" val="42351282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740" y="457200"/>
            <a:ext cx="7419460" cy="1143000"/>
          </a:xfrm>
        </p:spPr>
        <p:txBody>
          <a:bodyPr>
            <a:normAutofit fontScale="90000"/>
          </a:bodyPr>
          <a:lstStyle/>
          <a:p>
            <a:r>
              <a:rPr lang="en-US" b="1" dirty="0">
                <a:latin typeface="+mn-lt"/>
              </a:rPr>
              <a:t>Speech Recognition and Other Pattern</a:t>
            </a:r>
            <a:br>
              <a:rPr lang="en-US" b="1" dirty="0">
                <a:latin typeface="+mn-lt"/>
              </a:rPr>
            </a:br>
            <a:r>
              <a:rPr lang="en-US" b="1" dirty="0">
                <a:latin typeface="+mn-lt"/>
              </a:rPr>
              <a:t>Matching Problems</a:t>
            </a:r>
            <a:br>
              <a:rPr lang="en-US" b="1" dirty="0">
                <a:latin typeface="+mn-lt"/>
              </a:rPr>
            </a:br>
            <a:endParaRPr lang="en-US" dirty="0">
              <a:latin typeface="+mn-lt"/>
            </a:endParaRPr>
          </a:p>
        </p:txBody>
      </p:sp>
      <p:sp>
        <p:nvSpPr>
          <p:cNvPr id="3" name="Text Placeholder 2"/>
          <p:cNvSpPr>
            <a:spLocks noGrp="1"/>
          </p:cNvSpPr>
          <p:nvPr>
            <p:ph type="body" sz="quarter" idx="14"/>
          </p:nvPr>
        </p:nvSpPr>
        <p:spPr>
          <a:xfrm>
            <a:off x="1031514" y="4619555"/>
            <a:ext cx="7148795" cy="1143000"/>
          </a:xfrm>
        </p:spPr>
        <p:txBody>
          <a:bodyPr>
            <a:normAutofit fontScale="47500" lnSpcReduction="20000"/>
          </a:bodyPr>
          <a:lstStyle/>
          <a:p>
            <a:pPr marL="282575" indent="-282575" algn="l">
              <a:buFont typeface="Arial" panose="020B0604020202020204" pitchFamily="34" charset="0"/>
              <a:buChar char="•"/>
            </a:pPr>
            <a:r>
              <a:rPr lang="en-US" b="0" dirty="0" err="1">
                <a:ln w="0"/>
                <a:solidFill>
                  <a:schemeClr val="tx1"/>
                </a:solidFill>
                <a:effectLst>
                  <a:outerShdw blurRad="38100" dist="19050" dir="2700000" algn="tl" rotWithShape="0">
                    <a:schemeClr val="dk1">
                      <a:alpha val="40000"/>
                    </a:schemeClr>
                  </a:outerShdw>
                </a:effectLst>
              </a:rPr>
              <a:t>Secara</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otomatis</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melakukan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extraksi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informasi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dari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sinyal</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wicara</a:t>
            </a:r>
            <a:r>
              <a:rPr lang="en-US" b="0" dirty="0">
                <a:ln w="0"/>
                <a:solidFill>
                  <a:schemeClr val="tx1"/>
                </a:solidFill>
                <a:effectLst>
                  <a:outerShdw blurRad="38100" dist="19050" dir="2700000" algn="tl" rotWithShape="0">
                    <a:schemeClr val="dk1">
                      <a:alpha val="40000"/>
                    </a:schemeClr>
                  </a:outerShdw>
                </a:effectLst>
              </a:rPr>
              <a:t> (speech). </a:t>
            </a:r>
          </a:p>
          <a:p>
            <a:pPr marL="282575" indent="-282575" algn="l">
              <a:buFont typeface="Arial" panose="020B0604020202020204" pitchFamily="34" charset="0"/>
              <a:buChar char="•"/>
            </a:pPr>
            <a:r>
              <a:rPr lang="en-US" b="0" dirty="0" err="1">
                <a:ln w="0"/>
                <a:solidFill>
                  <a:schemeClr val="tx1"/>
                </a:solidFill>
                <a:effectLst>
                  <a:outerShdw blurRad="38100" dist="19050" dir="2700000" algn="tl" rotWithShape="0">
                    <a:schemeClr val="dk1">
                      <a:alpha val="40000"/>
                    </a:schemeClr>
                  </a:outerShdw>
                </a:effectLst>
              </a:rPr>
              <a:t>Sebagian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besar</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sistem</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ini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melibatkan</a:t>
            </a:r>
            <a:r>
              <a:rPr lang="en-US" b="0" dirty="0">
                <a:ln w="0"/>
                <a:solidFill>
                  <a:schemeClr val="tx1"/>
                </a:solidFill>
                <a:effectLst>
                  <a:outerShdw blurRad="38100" dist="19050" dir="2700000" algn="tl" rotWithShape="0">
                    <a:schemeClr val="dk1">
                      <a:alpha val="40000"/>
                    </a:schemeClr>
                  </a:outerShdw>
                </a:effectLst>
              </a:rPr>
              <a:t> pattern matching.</a:t>
            </a:r>
          </a:p>
        </p:txBody>
      </p:sp>
      <p:sp>
        <p:nvSpPr>
          <p:cNvPr id="5" name="Slide Number Placeholder 4"/>
          <p:cNvSpPr>
            <a:spLocks noGrp="1"/>
          </p:cNvSpPr>
          <p:nvPr>
            <p:ph type="sldNum" sz="quarter" idx="12"/>
          </p:nvPr>
        </p:nvSpPr>
        <p:spPr/>
        <p:txBody>
          <a:bodyPr/>
          <a:lstStyle/>
          <a:p>
            <a:fld id="{C75B88FA-3392-4D65-A457-DB2A9953195B}" type="slidenum">
              <a:rPr lang="en-US" smtClean="0"/>
              <a:pPr/>
              <a:t>27</a:t>
            </a:fld>
            <a:endParaRPr lang="en-US"/>
          </a:p>
        </p:txBody>
      </p:sp>
      <p:sp>
        <p:nvSpPr>
          <p:cNvPr id="6" name="Footer Placeholder 5"/>
          <p:cNvSpPr>
            <a:spLocks noGrp="1"/>
          </p:cNvSpPr>
          <p:nvPr>
            <p:ph type="ftr" sz="quarter" idx="11"/>
          </p:nvPr>
        </p:nvSpPr>
        <p:spPr/>
        <p:txBody>
          <a:bodyPr/>
          <a:lstStyle/>
          <a:p>
            <a:r>
              <a:rPr lang="sv-SE"/>
              <a:t>Pemahaman Sinyal Wicara dan Konsep Pembangkitan Sinyal Wicara</a:t>
            </a:r>
            <a:endParaRPr lang="en-US"/>
          </a:p>
        </p:txBody>
      </p:sp>
      <p:pic>
        <p:nvPicPr>
          <p:cNvPr id="8194" name="Picture 2" descr="Image result for speech recog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280" y="1515103"/>
            <a:ext cx="4446110" cy="29616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28</a:t>
            </a:fld>
            <a:endParaRPr lang="en-US"/>
          </a:p>
        </p:txBody>
      </p:sp>
      <p:sp>
        <p:nvSpPr>
          <p:cNvPr id="4" name="Title 3"/>
          <p:cNvSpPr>
            <a:spLocks noGrp="1"/>
          </p:cNvSpPr>
          <p:nvPr>
            <p:ph type="title"/>
          </p:nvPr>
        </p:nvSpPr>
        <p:spPr/>
        <p:txBody>
          <a:bodyPr/>
          <a:lstStyle/>
          <a:p>
            <a:r>
              <a:rPr lang="en-US" b="1" i="0" dirty="0"/>
              <a:t>Pattern Matching Problems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80" y="1585559"/>
            <a:ext cx="8026645" cy="246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921" y="3851455"/>
            <a:ext cx="5068634" cy="1631216"/>
          </a:xfrm>
          <a:prstGeom prst="rect">
            <a:avLst/>
          </a:prstGeom>
          <a:noFill/>
        </p:spPr>
        <p:txBody>
          <a:bodyPr wrap="square" rtlCol="0">
            <a:spAutoFit/>
          </a:bodyPr>
          <a:lstStyle/>
          <a:p>
            <a:pPr marL="285750" indent="-285750">
              <a:buFont typeface="Arial" pitchFamily="34" charset="0"/>
              <a:buChar char="•"/>
            </a:pPr>
            <a:r>
              <a:rPr lang="en-US" sz="2000" dirty="0"/>
              <a:t>speech recognition</a:t>
            </a:r>
          </a:p>
          <a:p>
            <a:pPr marL="285750" indent="-285750">
              <a:buFont typeface="Arial" pitchFamily="34" charset="0"/>
              <a:buChar char="•"/>
            </a:pPr>
            <a:r>
              <a:rPr lang="en-US" sz="2000" dirty="0"/>
              <a:t>speaker recognition</a:t>
            </a:r>
          </a:p>
          <a:p>
            <a:pPr marL="285750" indent="-285750">
              <a:buFont typeface="Arial" pitchFamily="34" charset="0"/>
              <a:buChar char="•"/>
            </a:pPr>
            <a:r>
              <a:rPr lang="en-US" sz="2000" dirty="0"/>
              <a:t>speaker verification</a:t>
            </a:r>
          </a:p>
          <a:p>
            <a:pPr marL="285750" indent="-285750">
              <a:buFont typeface="Arial" pitchFamily="34" charset="0"/>
              <a:buChar char="•"/>
            </a:pPr>
            <a:r>
              <a:rPr lang="en-US" sz="2000" dirty="0"/>
              <a:t>word spotting</a:t>
            </a:r>
          </a:p>
          <a:p>
            <a:pPr marL="285750" indent="-285750">
              <a:buFont typeface="Arial" pitchFamily="34" charset="0"/>
              <a:buChar char="•"/>
            </a:pPr>
            <a:r>
              <a:rPr lang="en-US" sz="2000" dirty="0"/>
              <a:t>automatic indexing of speech recordings</a:t>
            </a:r>
          </a:p>
        </p:txBody>
      </p:sp>
    </p:spTree>
    <p:extLst>
      <p:ext uri="{BB962C8B-B14F-4D97-AF65-F5344CB8AC3E}">
        <p14:creationId xmlns:p14="http://schemas.microsoft.com/office/powerpoint/2010/main" val="42351282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29</a:t>
            </a:fld>
            <a:endParaRPr lang="en-US"/>
          </a:p>
        </p:txBody>
      </p:sp>
      <p:sp>
        <p:nvSpPr>
          <p:cNvPr id="4" name="Title 3"/>
          <p:cNvSpPr>
            <a:spLocks noGrp="1"/>
          </p:cNvSpPr>
          <p:nvPr>
            <p:ph type="title"/>
          </p:nvPr>
        </p:nvSpPr>
        <p:spPr/>
        <p:txBody>
          <a:bodyPr/>
          <a:lstStyle/>
          <a:p>
            <a:r>
              <a:rPr lang="en-US" b="1" i="0" dirty="0"/>
              <a:t>Speech Recognition and Understanding</a:t>
            </a:r>
            <a:endParaRPr lang="en-US" dirty="0"/>
          </a:p>
        </p:txBody>
      </p:sp>
      <p:sp>
        <p:nvSpPr>
          <p:cNvPr id="2" name="TextBox 1"/>
          <p:cNvSpPr txBox="1"/>
          <p:nvPr/>
        </p:nvSpPr>
        <p:spPr>
          <a:xfrm>
            <a:off x="385855" y="1700775"/>
            <a:ext cx="8026645" cy="3785652"/>
          </a:xfrm>
          <a:prstGeom prst="rect">
            <a:avLst/>
          </a:prstGeom>
          <a:noFill/>
        </p:spPr>
        <p:txBody>
          <a:bodyPr wrap="square" rtlCol="0">
            <a:spAutoFit/>
          </a:bodyPr>
          <a:lstStyle/>
          <a:p>
            <a:r>
              <a:rPr lang="en-US" sz="2000" b="1" i="1" dirty="0"/>
              <a:t>Recognition and Understanding of Speech </a:t>
            </a:r>
            <a:r>
              <a:rPr lang="en-US" sz="2000" dirty="0"/>
              <a:t>is  the process of extracting usable linguistic  information from a speech signal in support of human-machine communication by voice</a:t>
            </a:r>
          </a:p>
          <a:p>
            <a:endParaRPr lang="en-US" sz="2000" dirty="0"/>
          </a:p>
          <a:p>
            <a:pPr marL="285750" indent="-285750">
              <a:buFont typeface="Arial" pitchFamily="34" charset="0"/>
              <a:buChar char="•"/>
            </a:pPr>
            <a:r>
              <a:rPr lang="en-US" sz="2000" dirty="0"/>
              <a:t>command and control (C&amp;C) applications, e.g., simple commands for spreadsheets, presentation graphics, appliances</a:t>
            </a:r>
          </a:p>
          <a:p>
            <a:pPr marL="285750" indent="-285750">
              <a:buFont typeface="Arial" pitchFamily="34" charset="0"/>
              <a:buChar char="•"/>
            </a:pPr>
            <a:r>
              <a:rPr lang="en-US" sz="2000" dirty="0"/>
              <a:t>voice dictation to create letters, memos, and other documents</a:t>
            </a:r>
          </a:p>
          <a:p>
            <a:pPr marL="285750" indent="-285750">
              <a:buFont typeface="Arial" pitchFamily="34" charset="0"/>
              <a:buChar char="•"/>
            </a:pPr>
            <a:r>
              <a:rPr lang="en-US" sz="2000" dirty="0"/>
              <a:t>natural language voice dialogues with machines to enable Help desks, Call Centers</a:t>
            </a:r>
          </a:p>
          <a:p>
            <a:pPr marL="285750" indent="-285750">
              <a:buFont typeface="Arial" pitchFamily="34" charset="0"/>
              <a:buChar char="•"/>
            </a:pPr>
            <a:r>
              <a:rPr lang="en-US" sz="2000" dirty="0"/>
              <a:t>voice dialing for cellphones and from PDA’s and other small devices</a:t>
            </a:r>
          </a:p>
          <a:p>
            <a:pPr marL="285750" indent="-285750">
              <a:buFont typeface="Arial" pitchFamily="34" charset="0"/>
              <a:buChar char="•"/>
            </a:pPr>
            <a:r>
              <a:rPr lang="en-US" sz="2000" dirty="0"/>
              <a:t>agent services such as calendar entry and update, address list modification and entry, etc.</a:t>
            </a:r>
          </a:p>
        </p:txBody>
      </p:sp>
    </p:spTree>
    <p:extLst>
      <p:ext uri="{BB962C8B-B14F-4D97-AF65-F5344CB8AC3E}">
        <p14:creationId xmlns:p14="http://schemas.microsoft.com/office/powerpoint/2010/main" val="42351282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95005"/>
            <a:ext cx="7696200" cy="625435"/>
          </a:xfrm>
        </p:spPr>
        <p:txBody>
          <a:bodyPr/>
          <a:lstStyle/>
          <a:p>
            <a:r>
              <a:rPr lang="en-US" b="1" dirty="0"/>
              <a:t>1. </a:t>
            </a:r>
            <a:r>
              <a:rPr lang="en-US" b="1" dirty="0" err="1"/>
              <a:t>Pengantar</a:t>
            </a:r>
            <a:endParaRPr lang="en-US" b="1" dirty="0"/>
          </a:p>
        </p:txBody>
      </p:sp>
      <p:sp>
        <p:nvSpPr>
          <p:cNvPr id="4" name="TextBox 3"/>
          <p:cNvSpPr txBox="1"/>
          <p:nvPr/>
        </p:nvSpPr>
        <p:spPr>
          <a:xfrm>
            <a:off x="609600" y="1295400"/>
            <a:ext cx="7620000" cy="4524315"/>
          </a:xfrm>
          <a:prstGeom prst="rect">
            <a:avLst/>
          </a:prstGeom>
          <a:noFill/>
        </p:spPr>
        <p:txBody>
          <a:bodyPr wrap="square" rtlCol="0">
            <a:spAutoFit/>
          </a:bodyPr>
          <a:lstStyle/>
          <a:p>
            <a:r>
              <a:rPr lang="en-US" dirty="0" err="1"/>
              <a:t>Tujuan</a:t>
            </a:r>
            <a:r>
              <a:rPr lang="en-US" dirty="0"/>
              <a:t> orang </a:t>
            </a:r>
            <a:r>
              <a:rPr lang="en-US" dirty="0" err="1"/>
              <a:t>berbicara</a:t>
            </a:r>
            <a:r>
              <a:rPr lang="en-US" dirty="0"/>
              <a:t>:</a:t>
            </a:r>
          </a:p>
          <a:p>
            <a:r>
              <a:rPr lang="en-US" dirty="0" err="1"/>
              <a:t>untuk</a:t>
            </a:r>
            <a:r>
              <a:rPr lang="en-US" dirty="0"/>
              <a:t> </a:t>
            </a:r>
            <a:r>
              <a:rPr lang="en-US" dirty="0" err="1"/>
              <a:t>melakukan</a:t>
            </a:r>
            <a:r>
              <a:rPr lang="en-US" dirty="0"/>
              <a:t> </a:t>
            </a:r>
            <a:r>
              <a:rPr lang="en-US" dirty="0" err="1"/>
              <a:t>komunikasi</a:t>
            </a:r>
            <a:r>
              <a:rPr lang="en-US" dirty="0"/>
              <a:t>, </a:t>
            </a:r>
            <a:r>
              <a:rPr lang="en-US" dirty="0" err="1"/>
              <a:t>mengirimkan</a:t>
            </a:r>
            <a:r>
              <a:rPr lang="en-US" dirty="0"/>
              <a:t> </a:t>
            </a:r>
            <a:r>
              <a:rPr lang="en-US" dirty="0" err="1"/>
              <a:t>sebuah</a:t>
            </a:r>
            <a:r>
              <a:rPr lang="en-US" dirty="0"/>
              <a:t> </a:t>
            </a:r>
            <a:r>
              <a:rPr lang="en-US" dirty="0" err="1"/>
              <a:t>pesan</a:t>
            </a:r>
            <a:r>
              <a:rPr lang="en-US" dirty="0"/>
              <a:t> (</a:t>
            </a:r>
            <a:r>
              <a:rPr lang="en-US" i="1" dirty="0"/>
              <a:t>message</a:t>
            </a:r>
            <a:r>
              <a:rPr lang="en-US" dirty="0"/>
              <a:t>) </a:t>
            </a:r>
            <a:r>
              <a:rPr lang="en-US" dirty="0" err="1"/>
              <a:t>kepada</a:t>
            </a:r>
            <a:r>
              <a:rPr lang="en-US" dirty="0"/>
              <a:t> </a:t>
            </a:r>
            <a:r>
              <a:rPr lang="en-US" dirty="0" err="1"/>
              <a:t>lawan</a:t>
            </a:r>
            <a:r>
              <a:rPr lang="en-US" dirty="0"/>
              <a:t> </a:t>
            </a:r>
            <a:r>
              <a:rPr lang="en-US" dirty="0" err="1"/>
              <a:t>bicara</a:t>
            </a:r>
            <a:r>
              <a:rPr lang="en-US" dirty="0"/>
              <a:t>.</a:t>
            </a:r>
          </a:p>
          <a:p>
            <a:endParaRPr lang="en-US" dirty="0"/>
          </a:p>
          <a:p>
            <a:r>
              <a:rPr lang="en-US" dirty="0"/>
              <a:t>Message </a:t>
            </a:r>
            <a:r>
              <a:rPr lang="en-US" dirty="0" err="1"/>
              <a:t>dalam</a:t>
            </a:r>
            <a:r>
              <a:rPr lang="en-US" dirty="0"/>
              <a:t> </a:t>
            </a:r>
            <a:r>
              <a:rPr lang="en-US" dirty="0" err="1"/>
              <a:t>sinyal</a:t>
            </a:r>
            <a:r>
              <a:rPr lang="en-US" dirty="0"/>
              <a:t> speech </a:t>
            </a:r>
            <a:r>
              <a:rPr lang="en-US" dirty="0" err="1"/>
              <a:t>berupa</a:t>
            </a:r>
            <a:r>
              <a:rPr lang="en-US" dirty="0"/>
              <a:t> </a:t>
            </a:r>
            <a:r>
              <a:rPr lang="en-US" dirty="0" err="1"/>
              <a:t>sinyal</a:t>
            </a:r>
            <a:r>
              <a:rPr lang="en-US" dirty="0"/>
              <a:t> audio (analog) yang </a:t>
            </a:r>
            <a:r>
              <a:rPr lang="en-US" dirty="0" err="1"/>
              <a:t>bisa</a:t>
            </a:r>
            <a:r>
              <a:rPr lang="en-US" dirty="0"/>
              <a:t> </a:t>
            </a:r>
            <a:r>
              <a:rPr lang="en-US" dirty="0" err="1"/>
              <a:t>digambarkan</a:t>
            </a:r>
            <a:r>
              <a:rPr lang="en-US" dirty="0"/>
              <a:t> </a:t>
            </a:r>
            <a:r>
              <a:rPr lang="en-US" dirty="0" err="1"/>
              <a:t>secara</a:t>
            </a:r>
            <a:r>
              <a:rPr lang="en-US" dirty="0"/>
              <a:t> </a:t>
            </a:r>
            <a:r>
              <a:rPr lang="en-US" dirty="0" err="1"/>
              <a:t>sederhana</a:t>
            </a:r>
            <a:r>
              <a:rPr lang="en-US" dirty="0"/>
              <a:t> </a:t>
            </a:r>
            <a:r>
              <a:rPr lang="en-US" dirty="0" err="1"/>
              <a:t>sebagai</a:t>
            </a:r>
            <a:r>
              <a:rPr lang="en-US" dirty="0"/>
              <a:t> </a:t>
            </a:r>
            <a:r>
              <a:rPr lang="en-US" dirty="0" err="1"/>
              <a:t>gambaran</a:t>
            </a:r>
            <a:r>
              <a:rPr lang="en-US" dirty="0"/>
              <a:t> </a:t>
            </a:r>
            <a:r>
              <a:rPr lang="en-US" dirty="0" err="1"/>
              <a:t>nilai-nilai</a:t>
            </a:r>
            <a:r>
              <a:rPr lang="en-US" dirty="0"/>
              <a:t>  </a:t>
            </a:r>
            <a:r>
              <a:rPr lang="en-US" dirty="0" err="1"/>
              <a:t>tegangan</a:t>
            </a:r>
            <a:r>
              <a:rPr lang="en-US" dirty="0"/>
              <a:t> </a:t>
            </a:r>
            <a:r>
              <a:rPr lang="en-US" dirty="0" err="1"/>
              <a:t>sebagai</a:t>
            </a:r>
            <a:r>
              <a:rPr lang="en-US" dirty="0"/>
              <a:t> </a:t>
            </a:r>
            <a:r>
              <a:rPr lang="en-US" dirty="0" err="1"/>
              <a:t>fungsi</a:t>
            </a:r>
            <a:r>
              <a:rPr lang="en-US" dirty="0"/>
              <a:t> </a:t>
            </a:r>
            <a:r>
              <a:rPr lang="en-US" dirty="0" err="1"/>
              <a:t>waktu</a:t>
            </a:r>
            <a:r>
              <a:rPr lang="en-US" dirty="0"/>
              <a:t>.</a:t>
            </a:r>
          </a:p>
          <a:p>
            <a:endParaRPr lang="en-US" dirty="0"/>
          </a:p>
          <a:p>
            <a:endParaRPr lang="en-US" dirty="0"/>
          </a:p>
          <a:p>
            <a:endParaRPr lang="en-US" dirty="0"/>
          </a:p>
          <a:p>
            <a:r>
              <a:rPr lang="en-US" b="1" dirty="0" err="1"/>
              <a:t>Caranya</a:t>
            </a:r>
            <a:r>
              <a:rPr lang="en-US" b="1" dirty="0"/>
              <a:t> </a:t>
            </a:r>
            <a:r>
              <a:rPr lang="en-US" b="1" dirty="0" err="1"/>
              <a:t>bagaimana</a:t>
            </a:r>
            <a:r>
              <a:rPr lang="en-US" b="1" dirty="0"/>
              <a:t>?</a:t>
            </a:r>
          </a:p>
          <a:p>
            <a:endParaRPr lang="en-US" dirty="0"/>
          </a:p>
          <a:p>
            <a:r>
              <a:rPr lang="en-US" dirty="0" err="1"/>
              <a:t>Anda</a:t>
            </a:r>
            <a:r>
              <a:rPr lang="en-US" dirty="0"/>
              <a:t> </a:t>
            </a:r>
            <a:r>
              <a:rPr lang="en-US" dirty="0" err="1"/>
              <a:t>gunakan</a:t>
            </a:r>
            <a:r>
              <a:rPr lang="en-US" dirty="0"/>
              <a:t> PC plus </a:t>
            </a:r>
            <a:r>
              <a:rPr lang="en-US" dirty="0" err="1"/>
              <a:t>perangkat</a:t>
            </a:r>
            <a:r>
              <a:rPr lang="en-US" dirty="0"/>
              <a:t> </a:t>
            </a:r>
            <a:r>
              <a:rPr lang="en-US" dirty="0" err="1"/>
              <a:t>lunak</a:t>
            </a:r>
            <a:r>
              <a:rPr lang="en-US" dirty="0"/>
              <a:t> (</a:t>
            </a:r>
            <a:r>
              <a:rPr lang="en-US" dirty="0" err="1"/>
              <a:t>Matlab</a:t>
            </a:r>
            <a:r>
              <a:rPr lang="en-US" dirty="0"/>
              <a:t>, </a:t>
            </a:r>
            <a:r>
              <a:rPr lang="en-US" dirty="0" err="1"/>
              <a:t>WavSurfer</a:t>
            </a:r>
            <a:r>
              <a:rPr lang="en-US" dirty="0"/>
              <a:t>, Pratt, Windows Audio Recorder, </a:t>
            </a:r>
            <a:r>
              <a:rPr lang="en-US" dirty="0" err="1"/>
              <a:t>dll</a:t>
            </a:r>
            <a:r>
              <a:rPr lang="en-US" dirty="0"/>
              <a:t>) </a:t>
            </a:r>
            <a:r>
              <a:rPr lang="en-US" dirty="0" err="1"/>
              <a:t>untuk</a:t>
            </a:r>
            <a:r>
              <a:rPr lang="en-US" dirty="0"/>
              <a:t> </a:t>
            </a:r>
            <a:r>
              <a:rPr lang="en-US" dirty="0" err="1"/>
              <a:t>merekam</a:t>
            </a:r>
            <a:r>
              <a:rPr lang="en-US" dirty="0"/>
              <a:t> yang </a:t>
            </a:r>
            <a:r>
              <a:rPr lang="en-US" dirty="0" err="1"/>
              <a:t>sudah</a:t>
            </a:r>
            <a:r>
              <a:rPr lang="en-US" dirty="0"/>
              <a:t> </a:t>
            </a:r>
            <a:r>
              <a:rPr lang="en-US" dirty="0" err="1"/>
              <a:t>dilengkapi</a:t>
            </a:r>
            <a:r>
              <a:rPr lang="en-US" dirty="0"/>
              <a:t> </a:t>
            </a:r>
            <a:r>
              <a:rPr lang="en-US" dirty="0" err="1"/>
              <a:t>dengan</a:t>
            </a:r>
            <a:r>
              <a:rPr lang="en-US" dirty="0"/>
              <a:t> microphone.</a:t>
            </a:r>
          </a:p>
          <a:p>
            <a:r>
              <a:rPr lang="en-US" dirty="0" err="1"/>
              <a:t>Ucapkan</a:t>
            </a:r>
            <a:r>
              <a:rPr lang="en-US" dirty="0"/>
              <a:t> </a:t>
            </a:r>
            <a:r>
              <a:rPr lang="en-US" dirty="0" err="1"/>
              <a:t>kalimat</a:t>
            </a:r>
            <a:r>
              <a:rPr lang="en-US" dirty="0"/>
              <a:t> “</a:t>
            </a:r>
            <a:r>
              <a:rPr lang="en-US" dirty="0" err="1"/>
              <a:t>Selamat</a:t>
            </a:r>
            <a:r>
              <a:rPr lang="en-US" dirty="0"/>
              <a:t> </a:t>
            </a:r>
            <a:r>
              <a:rPr lang="en-US" dirty="0" err="1"/>
              <a:t>Datang</a:t>
            </a:r>
            <a:r>
              <a:rPr lang="en-US" dirty="0"/>
              <a:t>”, </a:t>
            </a:r>
            <a:r>
              <a:rPr lang="en-US" dirty="0" err="1"/>
              <a:t>anda</a:t>
            </a:r>
            <a:r>
              <a:rPr lang="en-US" dirty="0"/>
              <a:t> </a:t>
            </a:r>
            <a:r>
              <a:rPr lang="en-US" dirty="0" err="1"/>
              <a:t>simpan</a:t>
            </a:r>
            <a:r>
              <a:rPr lang="en-US" dirty="0"/>
              <a:t> </a:t>
            </a:r>
            <a:r>
              <a:rPr lang="en-US" dirty="0" err="1"/>
              <a:t>dan</a:t>
            </a:r>
            <a:r>
              <a:rPr lang="en-US" dirty="0"/>
              <a:t> </a:t>
            </a:r>
            <a:r>
              <a:rPr lang="en-US" dirty="0" err="1"/>
              <a:t>tampilkan</a:t>
            </a:r>
            <a:r>
              <a:rPr lang="en-US" dirty="0"/>
              <a:t>. </a:t>
            </a:r>
            <a:r>
              <a:rPr lang="en-US" dirty="0" err="1"/>
              <a:t>Dengan</a:t>
            </a:r>
            <a:r>
              <a:rPr lang="en-US" dirty="0"/>
              <a:t> </a:t>
            </a:r>
            <a:r>
              <a:rPr lang="en-US" dirty="0" err="1"/>
              <a:t>langkah</a:t>
            </a:r>
            <a:r>
              <a:rPr lang="en-US" dirty="0"/>
              <a:t> </a:t>
            </a:r>
            <a:r>
              <a:rPr lang="en-US" dirty="0" err="1"/>
              <a:t>ini</a:t>
            </a:r>
            <a:r>
              <a:rPr lang="en-US" dirty="0"/>
              <a:t> </a:t>
            </a:r>
            <a:r>
              <a:rPr lang="en-US" dirty="0" err="1"/>
              <a:t>anda</a:t>
            </a:r>
            <a:r>
              <a:rPr lang="en-US" dirty="0"/>
              <a:t> </a:t>
            </a:r>
            <a:r>
              <a:rPr lang="en-US" dirty="0" err="1"/>
              <a:t>bisa</a:t>
            </a:r>
            <a:r>
              <a:rPr lang="en-US" dirty="0"/>
              <a:t> </a:t>
            </a:r>
            <a:r>
              <a:rPr lang="en-US" dirty="0" err="1"/>
              <a:t>melihat</a:t>
            </a:r>
            <a:r>
              <a:rPr lang="en-US" dirty="0"/>
              <a:t> </a:t>
            </a:r>
            <a:r>
              <a:rPr lang="en-US" dirty="0" err="1"/>
              <a:t>bentuk</a:t>
            </a:r>
            <a:r>
              <a:rPr lang="en-US" dirty="0"/>
              <a:t> </a:t>
            </a:r>
            <a:r>
              <a:rPr lang="en-US" dirty="0" err="1"/>
              <a:t>sinyal</a:t>
            </a:r>
            <a:r>
              <a:rPr lang="en-US" dirty="0"/>
              <a:t> </a:t>
            </a:r>
            <a:r>
              <a:rPr lang="en-US" dirty="0" err="1"/>
              <a:t>seperti</a:t>
            </a:r>
            <a:r>
              <a:rPr lang="en-US" dirty="0"/>
              <a:t> </a:t>
            </a:r>
            <a:r>
              <a:rPr lang="en-US" dirty="0" err="1"/>
              <a:t>berikut</a:t>
            </a:r>
            <a:r>
              <a:rPr lang="en-US" dirty="0"/>
              <a:t>… </a:t>
            </a:r>
          </a:p>
        </p:txBody>
      </p:sp>
      <p:sp>
        <p:nvSpPr>
          <p:cNvPr id="2" name="Slide Number Placeholder 1"/>
          <p:cNvSpPr>
            <a:spLocks noGrp="1"/>
          </p:cNvSpPr>
          <p:nvPr>
            <p:ph type="sldNum" sz="quarter" idx="12"/>
          </p:nvPr>
        </p:nvSpPr>
        <p:spPr/>
        <p:txBody>
          <a:bodyPr/>
          <a:lstStyle/>
          <a:p>
            <a:fld id="{169B2101-2E9F-420A-91A3-890890D84497}" type="slidenum">
              <a:rPr lang="en-US" sz="1200"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sv-SE"/>
              <a:t>Pemahaman Sinyal Wicara dan Konsep Pembangkitan Sinyal Wicara</a:t>
            </a:r>
            <a:endParaRPr lang="en-US"/>
          </a:p>
        </p:txBody>
      </p:sp>
      <p:sp>
        <p:nvSpPr>
          <p:cNvPr id="3" name="Slide Number Placeholder 2"/>
          <p:cNvSpPr>
            <a:spLocks noGrp="1"/>
          </p:cNvSpPr>
          <p:nvPr>
            <p:ph type="sldNum" sz="quarter" idx="12"/>
          </p:nvPr>
        </p:nvSpPr>
        <p:spPr/>
        <p:txBody>
          <a:bodyPr/>
          <a:lstStyle/>
          <a:p>
            <a:fld id="{C75B88FA-3392-4D65-A457-DB2A9953195B}" type="slidenum">
              <a:rPr lang="en-US" smtClean="0"/>
              <a:pPr/>
              <a:t>30</a:t>
            </a:fld>
            <a:endParaRPr lang="en-US"/>
          </a:p>
        </p:txBody>
      </p:sp>
      <p:pic>
        <p:nvPicPr>
          <p:cNvPr id="9218" name="Picture 2" descr="Image result for speech recog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555" y="702245"/>
            <a:ext cx="4316890" cy="32376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peech recog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102" y="4273910"/>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653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31</a:t>
            </a:fld>
            <a:endParaRPr lang="en-US"/>
          </a:p>
        </p:txBody>
      </p:sp>
      <p:sp>
        <p:nvSpPr>
          <p:cNvPr id="4" name="Title 3"/>
          <p:cNvSpPr>
            <a:spLocks noGrp="1"/>
          </p:cNvSpPr>
          <p:nvPr>
            <p:ph type="title"/>
          </p:nvPr>
        </p:nvSpPr>
        <p:spPr>
          <a:xfrm>
            <a:off x="205750" y="237136"/>
            <a:ext cx="8229600" cy="695539"/>
          </a:xfrm>
        </p:spPr>
        <p:txBody>
          <a:bodyPr/>
          <a:lstStyle/>
          <a:p>
            <a:r>
              <a:rPr lang="en-US" b="1" i="0" dirty="0"/>
              <a:t>Other Speech Applications</a:t>
            </a:r>
            <a:endParaRPr lang="en-US" dirty="0"/>
          </a:p>
        </p:txBody>
      </p:sp>
      <p:sp>
        <p:nvSpPr>
          <p:cNvPr id="2" name="TextBox 1"/>
          <p:cNvSpPr txBox="1"/>
          <p:nvPr/>
        </p:nvSpPr>
        <p:spPr>
          <a:xfrm>
            <a:off x="385855" y="1047890"/>
            <a:ext cx="8449100" cy="5016758"/>
          </a:xfrm>
          <a:prstGeom prst="rect">
            <a:avLst/>
          </a:prstGeom>
          <a:noFill/>
        </p:spPr>
        <p:txBody>
          <a:bodyPr wrap="square" rtlCol="0">
            <a:spAutoFit/>
          </a:bodyPr>
          <a:lstStyle/>
          <a:p>
            <a:pPr marL="285750" indent="-285750">
              <a:buFont typeface="Arial" pitchFamily="34" charset="0"/>
              <a:buChar char="•"/>
            </a:pPr>
            <a:r>
              <a:rPr lang="en-US" sz="2000" b="1" i="1" dirty="0"/>
              <a:t>Speaker Verification </a:t>
            </a:r>
            <a:r>
              <a:rPr lang="en-US" sz="2000" dirty="0"/>
              <a:t>for secure access to premises, information, virtual spaces</a:t>
            </a:r>
          </a:p>
          <a:p>
            <a:pPr marL="285750" indent="-285750">
              <a:buFont typeface="Arial" pitchFamily="34" charset="0"/>
              <a:buChar char="•"/>
            </a:pPr>
            <a:endParaRPr lang="en-US" sz="2000" b="1" i="1" dirty="0"/>
          </a:p>
          <a:p>
            <a:pPr marL="285750" indent="-285750">
              <a:buFont typeface="Arial" pitchFamily="34" charset="0"/>
              <a:buChar char="•"/>
            </a:pPr>
            <a:r>
              <a:rPr lang="en-US" sz="2000" b="1" i="1" dirty="0"/>
              <a:t>Speaker Recognition </a:t>
            </a:r>
            <a:r>
              <a:rPr lang="en-US" sz="2000" dirty="0"/>
              <a:t>for legal and forensic purposes—national security; also for personalized services</a:t>
            </a:r>
          </a:p>
          <a:p>
            <a:pPr marL="285750" indent="-285750">
              <a:buFont typeface="Arial" pitchFamily="34" charset="0"/>
              <a:buChar char="•"/>
            </a:pPr>
            <a:endParaRPr lang="en-US" sz="2000" dirty="0"/>
          </a:p>
          <a:p>
            <a:pPr marL="285750" indent="-285750">
              <a:buFont typeface="Arial" pitchFamily="34" charset="0"/>
              <a:buChar char="•"/>
            </a:pPr>
            <a:r>
              <a:rPr lang="en-US" sz="2000" b="1" i="1" dirty="0"/>
              <a:t>Speech Enhancement </a:t>
            </a:r>
            <a:r>
              <a:rPr lang="en-US" sz="2000" dirty="0"/>
              <a:t>for use in noisy environments, to eliminate echo, to align voices with video segments, to change voice qualities, to speed-up or slow-down</a:t>
            </a:r>
          </a:p>
          <a:p>
            <a:pPr marL="285750" indent="-285750">
              <a:buFont typeface="Arial" pitchFamily="34" charset="0"/>
              <a:buChar char="•"/>
            </a:pPr>
            <a:r>
              <a:rPr lang="en-US" sz="2000" dirty="0"/>
              <a:t>prerecorded speech (e.g., talking books, rapid review of material, careful scrutinizing of spoken material, </a:t>
            </a:r>
            <a:r>
              <a:rPr lang="en-US" sz="2000" dirty="0" err="1"/>
              <a:t>etc</a:t>
            </a:r>
            <a:r>
              <a:rPr lang="en-US" sz="2000" dirty="0"/>
              <a:t>) =&gt; potentially to improve intelligibility and naturalness of speech</a:t>
            </a:r>
          </a:p>
          <a:p>
            <a:pPr marL="285750" indent="-285750">
              <a:buFont typeface="Arial" pitchFamily="34" charset="0"/>
              <a:buChar char="•"/>
            </a:pPr>
            <a:endParaRPr lang="en-US" sz="2000" dirty="0"/>
          </a:p>
          <a:p>
            <a:pPr marL="285750" indent="-285750">
              <a:buFont typeface="Arial" pitchFamily="34" charset="0"/>
              <a:buChar char="•"/>
            </a:pPr>
            <a:r>
              <a:rPr lang="en-US" sz="2000" b="1" i="1" dirty="0"/>
              <a:t>Language Translation </a:t>
            </a:r>
            <a:r>
              <a:rPr lang="en-US" sz="2000" dirty="0"/>
              <a:t>to convert spoken words in one language to another to facilitate natural language dialogues between people speaking different languages, i.e., tourists, business people</a:t>
            </a:r>
          </a:p>
        </p:txBody>
      </p:sp>
    </p:spTree>
    <p:extLst>
      <p:ext uri="{BB962C8B-B14F-4D97-AF65-F5344CB8AC3E}">
        <p14:creationId xmlns:p14="http://schemas.microsoft.com/office/powerpoint/2010/main" val="42351282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32</a:t>
            </a:fld>
            <a:endParaRPr lang="en-US"/>
          </a:p>
        </p:txBody>
      </p:sp>
      <p:sp>
        <p:nvSpPr>
          <p:cNvPr id="4" name="Title 3"/>
          <p:cNvSpPr>
            <a:spLocks noGrp="1"/>
          </p:cNvSpPr>
          <p:nvPr>
            <p:ph type="title"/>
          </p:nvPr>
        </p:nvSpPr>
        <p:spPr/>
        <p:txBody>
          <a:bodyPr/>
          <a:lstStyle/>
          <a:p>
            <a:r>
              <a:rPr lang="en-US" b="1" i="0" dirty="0"/>
              <a:t>DSP/Speech Enabled Devices</a:t>
            </a:r>
            <a:br>
              <a:rPr lang="en-US" b="1" i="0" dirty="0"/>
            </a:br>
            <a:r>
              <a:rPr lang="en-US" dirty="0"/>
              <a:t>Hearing aids</a:t>
            </a:r>
          </a:p>
        </p:txBody>
      </p:sp>
      <p:sp>
        <p:nvSpPr>
          <p:cNvPr id="7" name="TextBox 6"/>
          <p:cNvSpPr txBox="1"/>
          <p:nvPr/>
        </p:nvSpPr>
        <p:spPr>
          <a:xfrm>
            <a:off x="3125094" y="1431940"/>
            <a:ext cx="5069460" cy="3170099"/>
          </a:xfrm>
          <a:prstGeom prst="rect">
            <a:avLst/>
          </a:prstGeom>
          <a:noFill/>
        </p:spPr>
        <p:txBody>
          <a:bodyPr wrap="square" rtlCol="0">
            <a:spAutoFit/>
          </a:bodyPr>
          <a:lstStyle/>
          <a:p>
            <a:pPr fontAlgn="base"/>
            <a:r>
              <a:rPr lang="en-US" sz="2000" dirty="0"/>
              <a:t>Hearing aids work by amplifying sound through a three-part system:</a:t>
            </a:r>
          </a:p>
          <a:p>
            <a:pPr marL="285750" indent="-285750" fontAlgn="base">
              <a:buFont typeface="Arial" pitchFamily="34" charset="0"/>
              <a:buChar char="•"/>
            </a:pPr>
            <a:r>
              <a:rPr lang="en-US" sz="2000" dirty="0"/>
              <a:t>The microphone receives sound and converts it into a digital signal.</a:t>
            </a:r>
          </a:p>
          <a:p>
            <a:pPr marL="285750" indent="-285750" fontAlgn="base">
              <a:buFont typeface="Arial" pitchFamily="34" charset="0"/>
              <a:buChar char="•"/>
            </a:pPr>
            <a:r>
              <a:rPr lang="en-US" sz="2000" dirty="0"/>
              <a:t>The amplifier increases the strength of the digital signal.</a:t>
            </a:r>
          </a:p>
          <a:p>
            <a:pPr marL="285750" indent="-285750" fontAlgn="base">
              <a:buFont typeface="Arial" pitchFamily="34" charset="0"/>
              <a:buChar char="•"/>
            </a:pPr>
            <a:r>
              <a:rPr lang="en-US" sz="2000" dirty="0"/>
              <a:t>The speaker produces the amplified sound into the ear.</a:t>
            </a:r>
          </a:p>
          <a:p>
            <a:pPr marL="285750" indent="-285750" fontAlgn="base">
              <a:buFont typeface="Arial" pitchFamily="34" charset="0"/>
              <a:buChar char="•"/>
            </a:pPr>
            <a:r>
              <a:rPr lang="en-US" sz="2000" dirty="0"/>
              <a:t>Digital Hearing Aids</a:t>
            </a:r>
          </a:p>
          <a:p>
            <a:endParaRPr lang="en-US" sz="2000" dirty="0"/>
          </a:p>
        </p:txBody>
      </p:sp>
      <p:pic>
        <p:nvPicPr>
          <p:cNvPr id="19462" name="Picture 6" descr="Jual Top F-188 Mini Tone Hearing Aid Hearing Aids Tool Sound Clear Diskon -  Jakarta Pusat - Syafikam | Toko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39" y="1614493"/>
            <a:ext cx="2804991" cy="280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061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64575"/>
            <a:ext cx="6263650" cy="806505"/>
          </a:xfrm>
        </p:spPr>
        <p:txBody>
          <a:bodyPr>
            <a:normAutofit fontScale="90000"/>
          </a:bodyPr>
          <a:lstStyle/>
          <a:p>
            <a:r>
              <a:rPr lang="en-US" sz="4000" b="1" i="0" dirty="0"/>
              <a:t>DSP/Speech Enabled Devices</a:t>
            </a:r>
            <a:br>
              <a:rPr lang="en-US" b="1" i="0" dirty="0"/>
            </a:br>
            <a:r>
              <a:rPr lang="en-US" sz="2700" i="0" dirty="0"/>
              <a:t>Amazon Echo (2nd Generation)</a:t>
            </a:r>
            <a:endParaRPr lang="en-US" i="0" dirty="0"/>
          </a:p>
        </p:txBody>
      </p:sp>
      <p:pic>
        <p:nvPicPr>
          <p:cNvPr id="20482" name="Picture 2" descr="https://www.progressivehomeservices.com/wp-content/uploads/2019/03/Untitled-design-5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40" y="1713471"/>
            <a:ext cx="3344357" cy="33443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72736" y="1815990"/>
            <a:ext cx="4454979" cy="3139321"/>
          </a:xfrm>
          <a:prstGeom prst="rect">
            <a:avLst/>
          </a:prstGeom>
          <a:noFill/>
        </p:spPr>
        <p:txBody>
          <a:bodyPr wrap="square" rtlCol="0">
            <a:spAutoFit/>
          </a:bodyPr>
          <a:lstStyle/>
          <a:p>
            <a:r>
              <a:rPr lang="en-US" dirty="0"/>
              <a:t>Amazon Echo (2nd Generation)</a:t>
            </a:r>
          </a:p>
          <a:p>
            <a:r>
              <a:rPr lang="en-US" dirty="0"/>
              <a:t>US$ 130</a:t>
            </a:r>
          </a:p>
          <a:p>
            <a:endParaRPr lang="en-US" dirty="0"/>
          </a:p>
          <a:p>
            <a:r>
              <a:rPr lang="en-US" dirty="0"/>
              <a:t>Echo connects to </a:t>
            </a:r>
            <a:r>
              <a:rPr lang="en-US" dirty="0" err="1"/>
              <a:t>Alexa</a:t>
            </a:r>
            <a:r>
              <a:rPr lang="en-US" dirty="0"/>
              <a:t> (virtual assistant AI technology developed by Amazon)</a:t>
            </a:r>
          </a:p>
          <a:p>
            <a:r>
              <a:rPr lang="en-US" dirty="0"/>
              <a:t>—a cloud-based voice service—to play music, make calls, set alarms and timers, ask questions, check your calendar, weather, traffic, and sports scores, manage to-do and shopping lists, control smart home devices, and more—instantly.</a:t>
            </a:r>
          </a:p>
        </p:txBody>
      </p:sp>
    </p:spTree>
    <p:extLst>
      <p:ext uri="{BB962C8B-B14F-4D97-AF65-F5344CB8AC3E}">
        <p14:creationId xmlns:p14="http://schemas.microsoft.com/office/powerpoint/2010/main" val="42631640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Amazon.com: Music Player iPod Classic 7th Generation 160gb Silver Packaged  in Plain White Box: Home Audio &amp; Th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405" y="2315255"/>
            <a:ext cx="4301360" cy="43013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75B88FA-3392-4D65-A457-DB2A9953195B}" type="slidenum">
              <a:rPr lang="en-US" smtClean="0"/>
              <a:pPr/>
              <a:t>34</a:t>
            </a:fld>
            <a:endParaRPr lang="en-US"/>
          </a:p>
        </p:txBody>
      </p:sp>
      <p:sp>
        <p:nvSpPr>
          <p:cNvPr id="4" name="Title 3"/>
          <p:cNvSpPr>
            <a:spLocks noGrp="1"/>
          </p:cNvSpPr>
          <p:nvPr>
            <p:ph type="title"/>
          </p:nvPr>
        </p:nvSpPr>
        <p:spPr>
          <a:xfrm>
            <a:off x="193830" y="202980"/>
            <a:ext cx="8229600" cy="590690"/>
          </a:xfrm>
        </p:spPr>
        <p:txBody>
          <a:bodyPr/>
          <a:lstStyle/>
          <a:p>
            <a:r>
              <a:rPr lang="en-US" dirty="0"/>
              <a:t>Digital Audio Player</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60" y="702245"/>
            <a:ext cx="64770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4260" y="2468875"/>
            <a:ext cx="4608600" cy="2585323"/>
          </a:xfrm>
          <a:prstGeom prst="rect">
            <a:avLst/>
          </a:prstGeom>
          <a:noFill/>
        </p:spPr>
        <p:txBody>
          <a:bodyPr wrap="square" rtlCol="0">
            <a:spAutoFit/>
          </a:bodyPr>
          <a:lstStyle/>
          <a:p>
            <a:pPr marL="285750" indent="-285750">
              <a:buFont typeface="Arial" pitchFamily="34" charset="0"/>
              <a:buChar char="•"/>
            </a:pPr>
            <a:r>
              <a:rPr lang="en-US" dirty="0"/>
              <a:t>stores music in MP3, AAC, MP4, wma, wav, … audio formats</a:t>
            </a:r>
          </a:p>
          <a:p>
            <a:pPr marL="285750" indent="-285750">
              <a:buFont typeface="Arial" pitchFamily="34" charset="0"/>
              <a:buChar char="•"/>
            </a:pPr>
            <a:r>
              <a:rPr lang="en-US" dirty="0"/>
              <a:t>compression of 11-to-1 for 128 kbps MP3</a:t>
            </a:r>
          </a:p>
          <a:p>
            <a:pPr marL="285750" indent="-285750">
              <a:buFont typeface="Arial" pitchFamily="34" charset="0"/>
              <a:buChar char="•"/>
            </a:pPr>
            <a:r>
              <a:rPr lang="en-US" dirty="0"/>
              <a:t>can store order of 20,000 songs with 30 GB disk</a:t>
            </a:r>
          </a:p>
          <a:p>
            <a:pPr marL="285750" indent="-285750">
              <a:buFont typeface="Arial" pitchFamily="34" charset="0"/>
              <a:buChar char="•"/>
            </a:pPr>
            <a:r>
              <a:rPr lang="en-US" dirty="0"/>
              <a:t>can use flash memory to eliminate all moving memory access</a:t>
            </a:r>
          </a:p>
          <a:p>
            <a:pPr marL="285750" indent="-285750">
              <a:buFont typeface="Arial" pitchFamily="34" charset="0"/>
              <a:buChar char="•"/>
            </a:pPr>
            <a:r>
              <a:rPr lang="en-US" dirty="0"/>
              <a:t>can load songs from iTunes store – more than 1.5 billion downloads</a:t>
            </a:r>
          </a:p>
        </p:txBody>
      </p:sp>
    </p:spTree>
    <p:extLst>
      <p:ext uri="{BB962C8B-B14F-4D97-AF65-F5344CB8AC3E}">
        <p14:creationId xmlns:p14="http://schemas.microsoft.com/office/powerpoint/2010/main" val="2494873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35</a:t>
            </a:fld>
            <a:endParaRPr lang="en-US"/>
          </a:p>
        </p:txBody>
      </p:sp>
      <p:sp>
        <p:nvSpPr>
          <p:cNvPr id="4" name="Title 3"/>
          <p:cNvSpPr>
            <a:spLocks noGrp="1"/>
          </p:cNvSpPr>
          <p:nvPr>
            <p:ph type="title"/>
          </p:nvPr>
        </p:nvSpPr>
        <p:spPr/>
        <p:txBody>
          <a:bodyPr/>
          <a:lstStyle/>
          <a:p>
            <a:r>
              <a:rPr lang="en-US" b="1" i="0" dirty="0"/>
              <a:t>4. Digital Speech Processing</a:t>
            </a:r>
            <a:endParaRPr lang="en-US" dirty="0"/>
          </a:p>
        </p:txBody>
      </p:sp>
      <p:sp>
        <p:nvSpPr>
          <p:cNvPr id="2" name="TextBox 1"/>
          <p:cNvSpPr txBox="1"/>
          <p:nvPr/>
        </p:nvSpPr>
        <p:spPr>
          <a:xfrm>
            <a:off x="808309" y="1854395"/>
            <a:ext cx="7181735" cy="4524315"/>
          </a:xfrm>
          <a:prstGeom prst="rect">
            <a:avLst/>
          </a:prstGeom>
          <a:noFill/>
        </p:spPr>
        <p:txBody>
          <a:bodyPr wrap="square" rtlCol="0">
            <a:spAutoFit/>
          </a:bodyPr>
          <a:lstStyle/>
          <a:p>
            <a:r>
              <a:rPr lang="en-US" sz="2400" dirty="0"/>
              <a:t>Need to understand the </a:t>
            </a:r>
            <a:r>
              <a:rPr lang="en-US" sz="2400" b="1" i="1" dirty="0"/>
              <a:t>nature of the speech signal</a:t>
            </a:r>
            <a:r>
              <a:rPr lang="en-US" sz="2400" dirty="0"/>
              <a:t>, and how </a:t>
            </a:r>
            <a:r>
              <a:rPr lang="en-US" sz="2400" dirty="0" err="1"/>
              <a:t>dsp</a:t>
            </a:r>
            <a:r>
              <a:rPr lang="en-US" sz="2400" dirty="0"/>
              <a:t> techniques, communication technologies, and information theory methods can be applied to help solve the various application scenarios described above – most of the course will concern itself with </a:t>
            </a:r>
            <a:r>
              <a:rPr lang="en-US" sz="2400" b="1" dirty="0"/>
              <a:t>speech signal processing </a:t>
            </a:r>
            <a:r>
              <a:rPr lang="en-US" sz="2400" dirty="0"/>
              <a:t>— i.e., </a:t>
            </a:r>
          </a:p>
          <a:p>
            <a:endParaRPr lang="en-US" sz="2400" dirty="0"/>
          </a:p>
          <a:p>
            <a:r>
              <a:rPr lang="en-US" sz="2400" dirty="0"/>
              <a:t>converting one type of speech signal representation to another so as to uncover various mathematical or practical properties of the speech signal and do appropriate processing to aid in solving both fundamental and deep problems of interest</a:t>
            </a:r>
          </a:p>
        </p:txBody>
      </p:sp>
    </p:spTree>
    <p:extLst>
      <p:ext uri="{BB962C8B-B14F-4D97-AF65-F5344CB8AC3E}">
        <p14:creationId xmlns:p14="http://schemas.microsoft.com/office/powerpoint/2010/main" val="3562244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36</a:t>
            </a:fld>
            <a:endParaRPr lang="en-US"/>
          </a:p>
        </p:txBody>
      </p:sp>
      <p:sp>
        <p:nvSpPr>
          <p:cNvPr id="4" name="Title 3"/>
          <p:cNvSpPr>
            <a:spLocks noGrp="1"/>
          </p:cNvSpPr>
          <p:nvPr>
            <p:ph type="title"/>
          </p:nvPr>
        </p:nvSpPr>
        <p:spPr>
          <a:xfrm>
            <a:off x="284376" y="356600"/>
            <a:ext cx="8229600" cy="705905"/>
          </a:xfrm>
        </p:spPr>
        <p:txBody>
          <a:bodyPr/>
          <a:lstStyle/>
          <a:p>
            <a:r>
              <a:rPr lang="en-US" b="1" i="0" dirty="0"/>
              <a:t>Digital Speech Processing….</a:t>
            </a:r>
            <a:endParaRPr lang="en-US" dirty="0"/>
          </a:p>
        </p:txBody>
      </p:sp>
      <p:sp>
        <p:nvSpPr>
          <p:cNvPr id="7" name="TextBox 6"/>
          <p:cNvSpPr txBox="1"/>
          <p:nvPr/>
        </p:nvSpPr>
        <p:spPr>
          <a:xfrm>
            <a:off x="424259" y="1163105"/>
            <a:ext cx="7949835" cy="2062103"/>
          </a:xfrm>
          <a:prstGeom prst="rect">
            <a:avLst/>
          </a:prstGeom>
          <a:noFill/>
        </p:spPr>
        <p:txBody>
          <a:bodyPr wrap="square" rtlCol="0">
            <a:spAutoFit/>
          </a:bodyPr>
          <a:lstStyle/>
          <a:p>
            <a:r>
              <a:rPr lang="en-US" sz="2800" dirty="0"/>
              <a:t>DSP:</a:t>
            </a:r>
          </a:p>
          <a:p>
            <a:pPr marL="285750" indent="-285750">
              <a:buFont typeface="Arial" pitchFamily="34" charset="0"/>
              <a:buChar char="•"/>
            </a:pPr>
            <a:r>
              <a:rPr lang="en-US" sz="2000" dirty="0"/>
              <a:t>obtaining discrete representations of speech signal</a:t>
            </a:r>
          </a:p>
          <a:p>
            <a:pPr marL="285750" indent="-285750">
              <a:buFont typeface="Arial" pitchFamily="34" charset="0"/>
              <a:buChar char="•"/>
            </a:pPr>
            <a:r>
              <a:rPr lang="en-US" sz="2000" dirty="0"/>
              <a:t>theory, design and implementation of numerical procedures (algorithms) for processing the discrete representation in order to</a:t>
            </a:r>
          </a:p>
          <a:p>
            <a:pPr marL="285750" indent="-285750">
              <a:buFont typeface="Arial" pitchFamily="34" charset="0"/>
              <a:buChar char="•"/>
            </a:pPr>
            <a:r>
              <a:rPr lang="en-US" sz="2000" dirty="0"/>
              <a:t>achieve a goal (recognizing the signal, modifying the time scale of the signal, removing background noise from the signal, etc.)</a:t>
            </a:r>
          </a:p>
        </p:txBody>
      </p:sp>
      <p:sp>
        <p:nvSpPr>
          <p:cNvPr id="8" name="Rectangle 7"/>
          <p:cNvSpPr/>
          <p:nvPr/>
        </p:nvSpPr>
        <p:spPr>
          <a:xfrm>
            <a:off x="443449" y="3313785"/>
            <a:ext cx="7546596" cy="2677656"/>
          </a:xfrm>
          <a:prstGeom prst="rect">
            <a:avLst/>
          </a:prstGeom>
        </p:spPr>
        <p:txBody>
          <a:bodyPr wrap="square">
            <a:spAutoFit/>
          </a:bodyPr>
          <a:lstStyle/>
          <a:p>
            <a:r>
              <a:rPr lang="en-US" sz="2800" dirty="0"/>
              <a:t>Why DSP</a:t>
            </a:r>
          </a:p>
          <a:p>
            <a:pPr marL="285750" indent="-285750">
              <a:buFont typeface="Arial" pitchFamily="34" charset="0"/>
              <a:buChar char="•"/>
            </a:pPr>
            <a:r>
              <a:rPr lang="en-US" sz="2000" dirty="0"/>
              <a:t>reliability</a:t>
            </a:r>
          </a:p>
          <a:p>
            <a:pPr marL="285750" indent="-285750">
              <a:buFont typeface="Arial" pitchFamily="34" charset="0"/>
              <a:buChar char="•"/>
            </a:pPr>
            <a:r>
              <a:rPr lang="en-US" sz="2000" dirty="0"/>
              <a:t>flexibility</a:t>
            </a:r>
          </a:p>
          <a:p>
            <a:pPr marL="285750" indent="-285750">
              <a:buFont typeface="Arial" pitchFamily="34" charset="0"/>
              <a:buChar char="•"/>
            </a:pPr>
            <a:r>
              <a:rPr lang="en-US" sz="2000" dirty="0"/>
              <a:t>accuracy</a:t>
            </a:r>
          </a:p>
          <a:p>
            <a:pPr marL="285750" indent="-285750">
              <a:buFont typeface="Arial" pitchFamily="34" charset="0"/>
              <a:buChar char="•"/>
            </a:pPr>
            <a:r>
              <a:rPr lang="en-US" sz="2000" dirty="0"/>
              <a:t>real-time implementations on inexpensive </a:t>
            </a:r>
            <a:r>
              <a:rPr lang="en-US" sz="2000" dirty="0" err="1"/>
              <a:t>dsp</a:t>
            </a:r>
            <a:r>
              <a:rPr lang="en-US" sz="2000" dirty="0"/>
              <a:t> chips</a:t>
            </a:r>
          </a:p>
          <a:p>
            <a:pPr marL="285750" indent="-285750">
              <a:buFont typeface="Arial" pitchFamily="34" charset="0"/>
              <a:buChar char="•"/>
            </a:pPr>
            <a:r>
              <a:rPr lang="en-US" sz="2000" dirty="0"/>
              <a:t>ability to integrate with multimedia and data</a:t>
            </a:r>
          </a:p>
          <a:p>
            <a:pPr marL="285750" indent="-285750">
              <a:buFont typeface="Arial" pitchFamily="34" charset="0"/>
              <a:buChar char="•"/>
            </a:pPr>
            <a:r>
              <a:rPr lang="en-US" sz="2000" dirty="0" err="1"/>
              <a:t>encryptability</a:t>
            </a:r>
            <a:r>
              <a:rPr lang="en-US" sz="2000" dirty="0"/>
              <a:t>/security of the data and the data representations</a:t>
            </a:r>
          </a:p>
          <a:p>
            <a:pPr marL="285750" indent="-285750">
              <a:buFont typeface="Arial" pitchFamily="34" charset="0"/>
              <a:buChar char="•"/>
            </a:pPr>
            <a:r>
              <a:rPr lang="en-US" sz="2000" dirty="0"/>
              <a:t>via suitable techniques</a:t>
            </a:r>
          </a:p>
        </p:txBody>
      </p:sp>
    </p:spTree>
    <p:extLst>
      <p:ext uri="{BB962C8B-B14F-4D97-AF65-F5344CB8AC3E}">
        <p14:creationId xmlns:p14="http://schemas.microsoft.com/office/powerpoint/2010/main" val="45482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37</a:t>
            </a:fld>
            <a:endParaRPr lang="en-US"/>
          </a:p>
        </p:txBody>
      </p:sp>
      <p:sp>
        <p:nvSpPr>
          <p:cNvPr id="4" name="Title 3"/>
          <p:cNvSpPr>
            <a:spLocks noGrp="1"/>
          </p:cNvSpPr>
          <p:nvPr>
            <p:ph type="title"/>
          </p:nvPr>
        </p:nvSpPr>
        <p:spPr/>
        <p:txBody>
          <a:bodyPr/>
          <a:lstStyle/>
          <a:p>
            <a:r>
              <a:rPr lang="en-US" b="1" i="0" dirty="0"/>
              <a:t>Hierarchy of Digital Speech Processing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27" y="1355130"/>
            <a:ext cx="8091278" cy="501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244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38</a:t>
            </a:fld>
            <a:endParaRPr lang="en-US"/>
          </a:p>
        </p:txBody>
      </p:sp>
      <p:sp>
        <p:nvSpPr>
          <p:cNvPr id="4" name="Title 3"/>
          <p:cNvSpPr>
            <a:spLocks noGrp="1"/>
          </p:cNvSpPr>
          <p:nvPr>
            <p:ph type="title"/>
          </p:nvPr>
        </p:nvSpPr>
        <p:spPr/>
        <p:txBody>
          <a:bodyPr/>
          <a:lstStyle/>
          <a:p>
            <a:r>
              <a:rPr lang="en-US" b="1" i="0" dirty="0"/>
              <a:t>Information Rate of Speech</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316725"/>
            <a:ext cx="76485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244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0" dirty="0"/>
              <a:t>The Speech Stack</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270" y="1316725"/>
            <a:ext cx="5607130" cy="467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3571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220" y="1094411"/>
            <a:ext cx="3775280" cy="460860"/>
          </a:xfrm>
        </p:spPr>
        <p:txBody>
          <a:bodyPr>
            <a:normAutofit fontScale="90000"/>
          </a:bodyPr>
          <a:lstStyle/>
          <a:p>
            <a:r>
              <a:rPr lang="en-US" b="1" dirty="0" err="1"/>
              <a:t>Caranya</a:t>
            </a:r>
            <a:r>
              <a:rPr lang="en-US" b="1" dirty="0"/>
              <a:t> </a:t>
            </a:r>
            <a:r>
              <a:rPr lang="en-US" b="1" dirty="0" err="1"/>
              <a:t>bagaimana</a:t>
            </a:r>
            <a:r>
              <a:rPr lang="en-US" b="1" dirty="0"/>
              <a:t>?</a:t>
            </a:r>
            <a:endParaRPr lang="en-US" dirty="0"/>
          </a:p>
        </p:txBody>
      </p:sp>
      <p:sp>
        <p:nvSpPr>
          <p:cNvPr id="3" name="Content Placeholder 2"/>
          <p:cNvSpPr>
            <a:spLocks noGrp="1"/>
          </p:cNvSpPr>
          <p:nvPr>
            <p:ph idx="1"/>
          </p:nvPr>
        </p:nvSpPr>
        <p:spPr>
          <a:xfrm>
            <a:off x="1653220" y="1815990"/>
            <a:ext cx="4147740" cy="2120391"/>
          </a:xfrm>
        </p:spPr>
        <p:txBody>
          <a:bodyPr>
            <a:normAutofit fontScale="92500" lnSpcReduction="10000"/>
          </a:bodyPr>
          <a:lstStyle/>
          <a:p>
            <a:pPr marL="0" indent="0">
              <a:buNone/>
            </a:pPr>
            <a:r>
              <a:rPr lang="en-US" dirty="0" err="1"/>
              <a:t>Anda</a:t>
            </a:r>
            <a:r>
              <a:rPr lang="en-US" dirty="0"/>
              <a:t> </a:t>
            </a:r>
            <a:r>
              <a:rPr lang="en-US" dirty="0" err="1"/>
              <a:t>gunakan</a:t>
            </a:r>
            <a:r>
              <a:rPr lang="en-US" dirty="0"/>
              <a:t> PC plus </a:t>
            </a:r>
            <a:r>
              <a:rPr lang="en-US" dirty="0" err="1"/>
              <a:t>perangkat</a:t>
            </a:r>
            <a:r>
              <a:rPr lang="en-US" dirty="0"/>
              <a:t> </a:t>
            </a:r>
            <a:r>
              <a:rPr lang="en-US" dirty="0" err="1"/>
              <a:t>lunak</a:t>
            </a:r>
            <a:r>
              <a:rPr lang="en-US" dirty="0"/>
              <a:t> : </a:t>
            </a:r>
          </a:p>
          <a:p>
            <a:r>
              <a:rPr lang="en-US" dirty="0" err="1"/>
              <a:t>Matlab</a:t>
            </a:r>
            <a:r>
              <a:rPr lang="en-US" dirty="0"/>
              <a:t>, </a:t>
            </a:r>
          </a:p>
          <a:p>
            <a:r>
              <a:rPr lang="en-US" dirty="0" err="1"/>
              <a:t>WavSurfer</a:t>
            </a:r>
            <a:r>
              <a:rPr lang="en-US" dirty="0"/>
              <a:t>, </a:t>
            </a:r>
          </a:p>
          <a:p>
            <a:r>
              <a:rPr lang="en-US" dirty="0"/>
              <a:t>Pratt, </a:t>
            </a:r>
          </a:p>
          <a:p>
            <a:r>
              <a:rPr lang="en-US" dirty="0"/>
              <a:t>Windows Audio Recorder, </a:t>
            </a:r>
          </a:p>
          <a:p>
            <a:r>
              <a:rPr lang="en-US" dirty="0" err="1"/>
              <a:t>dll</a:t>
            </a:r>
            <a:r>
              <a:rPr lang="en-US" dirty="0"/>
              <a:t>.</a:t>
            </a:r>
          </a:p>
          <a:p>
            <a:pPr marL="0" indent="0">
              <a:buNone/>
            </a:pPr>
            <a:endParaRPr lang="en-US" dirty="0"/>
          </a:p>
        </p:txBody>
      </p:sp>
      <p:sp>
        <p:nvSpPr>
          <p:cNvPr id="5" name="TextBox 4"/>
          <p:cNvSpPr txBox="1"/>
          <p:nvPr/>
        </p:nvSpPr>
        <p:spPr>
          <a:xfrm>
            <a:off x="1230765" y="4427530"/>
            <a:ext cx="6836090" cy="923330"/>
          </a:xfrm>
          <a:prstGeom prst="rect">
            <a:avLst/>
          </a:prstGeom>
          <a:noFill/>
        </p:spPr>
        <p:txBody>
          <a:bodyPr wrap="square" rtlCol="0">
            <a:spAutoFit/>
          </a:bodyPr>
          <a:lstStyle/>
          <a:p>
            <a:r>
              <a:rPr lang="en-US" dirty="0" err="1"/>
              <a:t>Ucapkan</a:t>
            </a:r>
            <a:r>
              <a:rPr lang="en-US" dirty="0"/>
              <a:t> </a:t>
            </a:r>
            <a:r>
              <a:rPr lang="en-US" dirty="0" err="1"/>
              <a:t>kalimat</a:t>
            </a:r>
            <a:r>
              <a:rPr lang="en-US" dirty="0"/>
              <a:t> “</a:t>
            </a:r>
            <a:r>
              <a:rPr lang="en-US" dirty="0" err="1"/>
              <a:t>Selamat</a:t>
            </a:r>
            <a:r>
              <a:rPr lang="en-US" dirty="0"/>
              <a:t> </a:t>
            </a:r>
            <a:r>
              <a:rPr lang="en-US" dirty="0" err="1"/>
              <a:t>Datang</a:t>
            </a:r>
            <a:r>
              <a:rPr lang="en-US" dirty="0"/>
              <a:t>”, </a:t>
            </a:r>
            <a:r>
              <a:rPr lang="en-US" dirty="0" err="1"/>
              <a:t>anda</a:t>
            </a:r>
            <a:r>
              <a:rPr lang="en-US" dirty="0"/>
              <a:t> </a:t>
            </a:r>
            <a:r>
              <a:rPr lang="en-US" dirty="0" err="1"/>
              <a:t>simpan</a:t>
            </a:r>
            <a:r>
              <a:rPr lang="en-US" dirty="0"/>
              <a:t> </a:t>
            </a:r>
            <a:r>
              <a:rPr lang="en-US" dirty="0" err="1"/>
              <a:t>dan</a:t>
            </a:r>
            <a:r>
              <a:rPr lang="en-US" dirty="0"/>
              <a:t> </a:t>
            </a:r>
            <a:r>
              <a:rPr lang="en-US" dirty="0" err="1"/>
              <a:t>tampilkan</a:t>
            </a:r>
            <a:r>
              <a:rPr lang="en-US" dirty="0"/>
              <a:t>. </a:t>
            </a:r>
            <a:r>
              <a:rPr lang="en-US" dirty="0" err="1"/>
              <a:t>Dengan</a:t>
            </a:r>
            <a:r>
              <a:rPr lang="en-US" dirty="0"/>
              <a:t> </a:t>
            </a:r>
            <a:r>
              <a:rPr lang="en-US" dirty="0" err="1"/>
              <a:t>langkah</a:t>
            </a:r>
            <a:r>
              <a:rPr lang="en-US" dirty="0"/>
              <a:t> </a:t>
            </a:r>
            <a:r>
              <a:rPr lang="en-US" dirty="0" err="1"/>
              <a:t>ini</a:t>
            </a:r>
            <a:r>
              <a:rPr lang="en-US" dirty="0"/>
              <a:t> </a:t>
            </a:r>
            <a:r>
              <a:rPr lang="en-US" dirty="0" err="1"/>
              <a:t>anda</a:t>
            </a:r>
            <a:r>
              <a:rPr lang="en-US" dirty="0"/>
              <a:t> </a:t>
            </a:r>
            <a:r>
              <a:rPr lang="en-US" dirty="0" err="1"/>
              <a:t>bisa</a:t>
            </a:r>
            <a:r>
              <a:rPr lang="en-US" dirty="0"/>
              <a:t> </a:t>
            </a:r>
            <a:r>
              <a:rPr lang="en-US" dirty="0" err="1"/>
              <a:t>melihat</a:t>
            </a:r>
            <a:r>
              <a:rPr lang="en-US" dirty="0"/>
              <a:t> </a:t>
            </a:r>
            <a:r>
              <a:rPr lang="en-US" dirty="0" err="1"/>
              <a:t>bentuk</a:t>
            </a:r>
            <a:r>
              <a:rPr lang="en-US" dirty="0"/>
              <a:t> </a:t>
            </a:r>
            <a:r>
              <a:rPr lang="en-US" dirty="0" err="1"/>
              <a:t>sinyal</a:t>
            </a:r>
            <a:r>
              <a:rPr lang="en-US" dirty="0"/>
              <a:t> </a:t>
            </a:r>
            <a:r>
              <a:rPr lang="en-US" dirty="0" err="1"/>
              <a:t>seperti</a:t>
            </a:r>
            <a:r>
              <a:rPr lang="en-US" dirty="0"/>
              <a:t> </a:t>
            </a:r>
            <a:r>
              <a:rPr lang="en-US" dirty="0" err="1"/>
              <a:t>berikut</a:t>
            </a:r>
            <a:r>
              <a:rPr lang="en-US" dirty="0"/>
              <a:t>… </a:t>
            </a:r>
          </a:p>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4</a:t>
            </a:fld>
            <a:endParaRPr lang="en-US"/>
          </a:p>
        </p:txBody>
      </p:sp>
    </p:spTree>
    <p:extLst>
      <p:ext uri="{BB962C8B-B14F-4D97-AF65-F5344CB8AC3E}">
        <p14:creationId xmlns:p14="http://schemas.microsoft.com/office/powerpoint/2010/main" val="2889599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600" y="381000"/>
            <a:ext cx="6958600" cy="1143000"/>
          </a:xfrm>
        </p:spPr>
        <p:txBody>
          <a:bodyPr/>
          <a:lstStyle/>
          <a:p>
            <a:r>
              <a:rPr lang="en-US" dirty="0" err="1"/>
              <a:t>Tugas</a:t>
            </a:r>
            <a:r>
              <a:rPr lang="en-US" dirty="0"/>
              <a:t>:</a:t>
            </a:r>
          </a:p>
        </p:txBody>
      </p:sp>
      <p:sp>
        <p:nvSpPr>
          <p:cNvPr id="3" name="Text Placeholder 2"/>
          <p:cNvSpPr>
            <a:spLocks noGrp="1"/>
          </p:cNvSpPr>
          <p:nvPr>
            <p:ph type="body" sz="quarter" idx="14"/>
          </p:nvPr>
        </p:nvSpPr>
        <p:spPr>
          <a:xfrm>
            <a:off x="1251187" y="4619555"/>
            <a:ext cx="7455425" cy="1143000"/>
          </a:xfrm>
        </p:spPr>
        <p:txBody>
          <a:bodyPr>
            <a:normAutofit fontScale="32500" lnSpcReduction="20000"/>
          </a:bodyPr>
          <a:lstStyle/>
          <a:p>
            <a:pPr algn="r"/>
            <a:r>
              <a:rPr lang="en-US" b="0" dirty="0" err="1">
                <a:ln w="0"/>
                <a:solidFill>
                  <a:schemeClr val="tx1"/>
                </a:solidFill>
                <a:effectLst>
                  <a:outerShdw blurRad="38100" dist="19050" dir="2700000" algn="tl" rotWithShape="0">
                    <a:schemeClr val="dk1">
                      <a:alpha val="40000"/>
                    </a:schemeClr>
                  </a:outerShdw>
                </a:effectLst>
              </a:rPr>
              <a:t>Dalam</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bentuk</a:t>
            </a:r>
            <a:r>
              <a:rPr lang="en-US" b="0" dirty="0">
                <a:ln w="0"/>
                <a:solidFill>
                  <a:schemeClr val="tx1"/>
                </a:solidFill>
                <a:effectLst>
                  <a:outerShdw blurRad="38100" dist="19050" dir="2700000" algn="tl" rotWithShape="0">
                    <a:schemeClr val="dk1">
                      <a:alpha val="40000"/>
                    </a:schemeClr>
                  </a:outerShdw>
                </a:effectLst>
              </a:rPr>
              <a:t> paper </a:t>
            </a:r>
            <a:r>
              <a:rPr lang="en-US" b="0" dirty="0" err="1">
                <a:ln w="0"/>
                <a:solidFill>
                  <a:schemeClr val="tx1"/>
                </a:solidFill>
                <a:effectLst>
                  <a:outerShdw blurRad="38100" dist="19050" dir="2700000" algn="tl" rotWithShape="0">
                    <a:schemeClr val="dk1">
                      <a:alpha val="40000"/>
                    </a:schemeClr>
                  </a:outerShdw>
                </a:effectLst>
              </a:rPr>
              <a:t>tertulis</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rapi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disertai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gambar</a:t>
            </a:r>
            <a:r>
              <a:rPr lang="en-US" b="0" dirty="0">
                <a:ln w="0"/>
                <a:solidFill>
                  <a:schemeClr val="tx1"/>
                </a:solidFill>
                <a:effectLst>
                  <a:outerShdw blurRad="38100" dist="19050" dir="2700000" algn="tl" rotWithShape="0">
                    <a:schemeClr val="dk1">
                      <a:alpha val="40000"/>
                    </a:schemeClr>
                  </a:outerShdw>
                </a:effectLst>
              </a:rPr>
              <a:t>, diagram </a:t>
            </a:r>
            <a:r>
              <a:rPr lang="en-US" b="0" dirty="0" err="1">
                <a:ln w="0"/>
                <a:solidFill>
                  <a:schemeClr val="tx1"/>
                </a:solidFill>
                <a:effectLst>
                  <a:outerShdw blurRad="38100" dist="19050" dir="2700000" algn="tl" rotWithShape="0">
                    <a:schemeClr val="dk1">
                      <a:alpha val="40000"/>
                    </a:schemeClr>
                  </a:outerShdw>
                </a:effectLst>
              </a:rPr>
              <a:t>blok</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penjelasan</a:t>
            </a:r>
            <a:r>
              <a:rPr lang="en-US" b="0" dirty="0">
                <a:ln w="0"/>
                <a:solidFill>
                  <a:schemeClr val="tx1"/>
                </a:solidFill>
                <a:effectLst>
                  <a:outerShdw blurRad="38100" dist="19050" dir="2700000" algn="tl" rotWithShape="0">
                    <a:schemeClr val="dk1">
                      <a:alpha val="40000"/>
                    </a:schemeClr>
                  </a:outerShdw>
                </a:effectLst>
              </a:rPr>
              <a:t> yang </a:t>
            </a:r>
            <a:r>
              <a:rPr lang="en-US" b="0" dirty="0" err="1">
                <a:ln w="0"/>
                <a:solidFill>
                  <a:schemeClr val="tx1"/>
                </a:solidFill>
                <a:effectLst>
                  <a:outerShdw blurRad="38100" dist="19050" dir="2700000" algn="tl" rotWithShape="0">
                    <a:schemeClr val="dk1">
                      <a:alpha val="40000"/>
                    </a:schemeClr>
                  </a:outerShdw>
                </a:effectLst>
              </a:rPr>
              <a:t>mudah</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untuk</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dipahami</a:t>
            </a:r>
            <a:r>
              <a:rPr lang="en-US" b="0" dirty="0">
                <a:ln w="0"/>
                <a:solidFill>
                  <a:schemeClr val="tx1"/>
                </a:solidFill>
                <a:effectLst>
                  <a:outerShdw blurRad="38100" dist="19050" dir="2700000" algn="tl" rotWithShape="0">
                    <a:schemeClr val="dk1">
                      <a:alpha val="40000"/>
                    </a:schemeClr>
                  </a:outerShdw>
                </a:effectLst>
              </a:rPr>
              <a:t>. </a:t>
            </a:r>
          </a:p>
          <a:p>
            <a:pPr algn="r"/>
            <a:r>
              <a:rPr lang="en-US" b="0" dirty="0" err="1">
                <a:ln w="0"/>
                <a:solidFill>
                  <a:schemeClr val="tx1"/>
                </a:solidFill>
                <a:effectLst>
                  <a:outerShdw blurRad="38100" dist="19050" dir="2700000" algn="tl" rotWithShape="0">
                    <a:schemeClr val="dk1">
                      <a:alpha val="40000"/>
                    </a:schemeClr>
                  </a:outerShdw>
                </a:effectLst>
              </a:rPr>
              <a:t>Jangan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lupa</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mencantumkan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sumber</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bacaan</a:t>
            </a:r>
            <a:r>
              <a:rPr lang="en-US" b="0" dirty="0">
                <a:ln w="0"/>
                <a:solidFill>
                  <a:schemeClr val="tx1"/>
                </a:solidFill>
                <a:effectLst>
                  <a:outerShdw blurRad="38100" dist="19050" dir="2700000" algn="tl" rotWithShape="0">
                    <a:schemeClr val="dk1">
                      <a:alpha val="40000"/>
                    </a:schemeClr>
                  </a:outerShdw>
                </a:effectLst>
              </a:rPr>
              <a:t> yang </a:t>
            </a:r>
            <a:r>
              <a:rPr lang="en-US" b="0" dirty="0" err="1">
                <a:ln w="0"/>
                <a:solidFill>
                  <a:schemeClr val="tx1"/>
                </a:solidFill>
                <a:effectLst>
                  <a:outerShdw blurRad="38100" dist="19050" dir="2700000" algn="tl" rotWithShape="0">
                    <a:schemeClr val="dk1">
                      <a:alpha val="40000"/>
                    </a:schemeClr>
                  </a:outerShdw>
                </a:effectLst>
              </a:rPr>
              <a:t>digunakan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jika</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mengambil</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dari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artikel</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bahasa</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asing</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harus</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diterjemahkan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dengan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sendiri</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bukan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dengan</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google</a:t>
            </a:r>
            <a:r>
              <a:rPr lang="en-US" b="0" dirty="0">
                <a:ln w="0"/>
                <a:solidFill>
                  <a:schemeClr val="tx1"/>
                </a:solidFill>
                <a:effectLst>
                  <a:outerShdw blurRad="38100" dist="19050" dir="2700000" algn="tl" rotWithShape="0">
                    <a:schemeClr val="dk1">
                      <a:alpha val="40000"/>
                    </a:schemeClr>
                  </a:outerShdw>
                </a:effectLst>
              </a:rPr>
              <a:t> translator.</a:t>
            </a:r>
          </a:p>
        </p:txBody>
      </p:sp>
      <p:sp>
        <p:nvSpPr>
          <p:cNvPr id="4" name="Text Placeholder 3"/>
          <p:cNvSpPr>
            <a:spLocks noGrp="1"/>
          </p:cNvSpPr>
          <p:nvPr>
            <p:ph type="body" sz="quarter" idx="15"/>
          </p:nvPr>
        </p:nvSpPr>
        <p:spPr>
          <a:xfrm>
            <a:off x="1730030" y="1409700"/>
            <a:ext cx="6804370" cy="2933700"/>
          </a:xfrm>
        </p:spPr>
        <p:txBody>
          <a:bodyPr>
            <a:noAutofit/>
          </a:bodyPr>
          <a:lstStyle/>
          <a:p>
            <a:pPr algn="l"/>
            <a:r>
              <a:rPr lang="en-US" sz="1800" dirty="0" err="1">
                <a:ln w="0"/>
                <a:effectLst>
                  <a:outerShdw blurRad="38100" dist="19050" dir="2700000" algn="tl" rotWithShape="0">
                    <a:schemeClr val="dk1">
                      <a:alpha val="40000"/>
                    </a:schemeClr>
                  </a:outerShdw>
                </a:effectLst>
              </a:rPr>
              <a:t>Kelompok</a:t>
            </a:r>
            <a:r>
              <a:rPr lang="en-US" sz="1800" dirty="0">
                <a:ln w="0"/>
                <a:effectLst>
                  <a:outerShdw blurRad="38100" dist="19050" dir="2700000" algn="tl" rotWithShape="0">
                    <a:schemeClr val="dk1">
                      <a:alpha val="40000"/>
                    </a:schemeClr>
                  </a:outerShdw>
                </a:effectLst>
              </a:rPr>
              <a:t> 1</a:t>
            </a:r>
          </a:p>
          <a:p>
            <a:pPr algn="l"/>
            <a:r>
              <a:rPr lang="en-US" sz="1800" dirty="0" err="1">
                <a:ln w="0"/>
                <a:effectLst>
                  <a:outerShdw blurRad="38100" dist="19050" dir="2700000" algn="tl" rotWithShape="0">
                    <a:schemeClr val="dk1">
                      <a:alpha val="40000"/>
                    </a:schemeClr>
                  </a:outerShdw>
                </a:effectLst>
              </a:rPr>
              <a:t>Beri</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contoh</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aplikasi</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speeh</a:t>
            </a:r>
            <a:r>
              <a:rPr lang="en-US" sz="1800" dirty="0">
                <a:ln w="0"/>
                <a:effectLst>
                  <a:outerShdw blurRad="38100" dist="19050" dir="2700000" algn="tl" rotWithShape="0">
                    <a:schemeClr val="dk1">
                      <a:alpha val="40000"/>
                    </a:schemeClr>
                  </a:outerShdw>
                </a:effectLst>
              </a:rPr>
              <a:t> processing </a:t>
            </a:r>
            <a:r>
              <a:rPr lang="en-US" sz="1800" dirty="0" err="1">
                <a:ln w="0"/>
                <a:effectLst>
                  <a:outerShdw blurRad="38100" dist="19050" dir="2700000" algn="tl" rotWithShape="0">
                    <a:schemeClr val="dk1">
                      <a:alpha val="40000"/>
                    </a:schemeClr>
                  </a:outerShdw>
                </a:effectLst>
              </a:rPr>
              <a:t>dalam</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katagori</a:t>
            </a:r>
            <a:r>
              <a:rPr lang="en-US" sz="1800" dirty="0">
                <a:ln w="0"/>
                <a:effectLst>
                  <a:outerShdw blurRad="38100" dist="19050" dir="2700000" algn="tl" rotWithShape="0">
                    <a:schemeClr val="dk1">
                      <a:alpha val="40000"/>
                    </a:schemeClr>
                  </a:outerShdw>
                </a:effectLst>
              </a:rPr>
              <a:t> speech coding</a:t>
            </a:r>
          </a:p>
          <a:p>
            <a:pPr algn="l"/>
            <a:endParaRPr lang="en-US" sz="1800" dirty="0">
              <a:ln w="0"/>
              <a:effectLst>
                <a:outerShdw blurRad="38100" dist="19050" dir="2700000" algn="tl" rotWithShape="0">
                  <a:schemeClr val="dk1">
                    <a:alpha val="40000"/>
                  </a:schemeClr>
                </a:outerShdw>
              </a:effectLst>
            </a:endParaRPr>
          </a:p>
          <a:p>
            <a:pPr algn="l"/>
            <a:r>
              <a:rPr lang="en-US" sz="1800" dirty="0" err="1">
                <a:ln w="0"/>
                <a:effectLst>
                  <a:outerShdw blurRad="38100" dist="19050" dir="2700000" algn="tl" rotWithShape="0">
                    <a:schemeClr val="dk1">
                      <a:alpha val="40000"/>
                    </a:schemeClr>
                  </a:outerShdw>
                </a:effectLst>
              </a:rPr>
              <a:t>Kelompok</a:t>
            </a:r>
            <a:r>
              <a:rPr lang="en-US" sz="1800" dirty="0">
                <a:ln w="0"/>
                <a:effectLst>
                  <a:outerShdw blurRad="38100" dist="19050" dir="2700000" algn="tl" rotWithShape="0">
                    <a:schemeClr val="dk1">
                      <a:alpha val="40000"/>
                    </a:schemeClr>
                  </a:outerShdw>
                </a:effectLst>
              </a:rPr>
              <a:t> 2</a:t>
            </a:r>
          </a:p>
          <a:p>
            <a:pPr algn="l"/>
            <a:r>
              <a:rPr lang="en-US" sz="1800" dirty="0" err="1">
                <a:ln w="0"/>
                <a:effectLst>
                  <a:outerShdw blurRad="38100" dist="19050" dir="2700000" algn="tl" rotWithShape="0">
                    <a:schemeClr val="dk1">
                      <a:alpha val="40000"/>
                    </a:schemeClr>
                  </a:outerShdw>
                </a:effectLst>
              </a:rPr>
              <a:t>Beri</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contoh</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aplikasi</a:t>
            </a:r>
            <a:r>
              <a:rPr lang="en-US" sz="1800" dirty="0">
                <a:ln w="0"/>
                <a:effectLst>
                  <a:outerShdw blurRad="38100" dist="19050" dir="2700000" algn="tl" rotWithShape="0">
                    <a:schemeClr val="dk1">
                      <a:alpha val="40000"/>
                    </a:schemeClr>
                  </a:outerShdw>
                </a:effectLst>
              </a:rPr>
              <a:t> speech processing </a:t>
            </a:r>
            <a:r>
              <a:rPr lang="en-US" sz="1800" dirty="0" err="1">
                <a:ln w="0"/>
                <a:effectLst>
                  <a:outerShdw blurRad="38100" dist="19050" dir="2700000" algn="tl" rotWithShape="0">
                    <a:schemeClr val="dk1">
                      <a:alpha val="40000"/>
                    </a:schemeClr>
                  </a:outerShdw>
                </a:effectLst>
              </a:rPr>
              <a:t>dalam</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katagori</a:t>
            </a:r>
            <a:r>
              <a:rPr lang="en-US" sz="1800" dirty="0">
                <a:ln w="0"/>
                <a:effectLst>
                  <a:outerShdw blurRad="38100" dist="19050" dir="2700000" algn="tl" rotWithShape="0">
                    <a:schemeClr val="dk1">
                      <a:alpha val="40000"/>
                    </a:schemeClr>
                  </a:outerShdw>
                </a:effectLst>
              </a:rPr>
              <a:t> speech synthesis</a:t>
            </a:r>
          </a:p>
          <a:p>
            <a:pPr algn="l"/>
            <a:endParaRPr lang="en-US" sz="1800" dirty="0">
              <a:ln w="0"/>
              <a:effectLst>
                <a:outerShdw blurRad="38100" dist="19050" dir="2700000" algn="tl" rotWithShape="0">
                  <a:schemeClr val="dk1">
                    <a:alpha val="40000"/>
                  </a:schemeClr>
                </a:outerShdw>
              </a:effectLst>
            </a:endParaRPr>
          </a:p>
          <a:p>
            <a:pPr algn="l"/>
            <a:r>
              <a:rPr lang="en-US" sz="1800" dirty="0" err="1">
                <a:ln w="0"/>
                <a:effectLst>
                  <a:outerShdw blurRad="38100" dist="19050" dir="2700000" algn="tl" rotWithShape="0">
                    <a:schemeClr val="dk1">
                      <a:alpha val="40000"/>
                    </a:schemeClr>
                  </a:outerShdw>
                </a:effectLst>
              </a:rPr>
              <a:t>Kelompok</a:t>
            </a:r>
            <a:r>
              <a:rPr lang="en-US" sz="1800" dirty="0">
                <a:ln w="0"/>
                <a:effectLst>
                  <a:outerShdw blurRad="38100" dist="19050" dir="2700000" algn="tl" rotWithShape="0">
                    <a:schemeClr val="dk1">
                      <a:alpha val="40000"/>
                    </a:schemeClr>
                  </a:outerShdw>
                </a:effectLst>
              </a:rPr>
              <a:t> 3</a:t>
            </a:r>
          </a:p>
          <a:p>
            <a:pPr algn="l"/>
            <a:r>
              <a:rPr lang="en-US" sz="1800" dirty="0" err="1">
                <a:ln w="0"/>
                <a:effectLst>
                  <a:outerShdw blurRad="38100" dist="19050" dir="2700000" algn="tl" rotWithShape="0">
                    <a:schemeClr val="dk1">
                      <a:alpha val="40000"/>
                    </a:schemeClr>
                  </a:outerShdw>
                </a:effectLst>
              </a:rPr>
              <a:t>Beri</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contoh</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aplikasi</a:t>
            </a:r>
            <a:r>
              <a:rPr lang="en-US" sz="1800" dirty="0">
                <a:ln w="0"/>
                <a:effectLst>
                  <a:outerShdw blurRad="38100" dist="19050" dir="2700000" algn="tl" rotWithShape="0">
                    <a:schemeClr val="dk1">
                      <a:alpha val="40000"/>
                    </a:schemeClr>
                  </a:outerShdw>
                </a:effectLst>
              </a:rPr>
              <a:t> speech processing </a:t>
            </a:r>
            <a:r>
              <a:rPr lang="en-US" sz="1800" dirty="0" err="1">
                <a:ln w="0"/>
                <a:effectLst>
                  <a:outerShdw blurRad="38100" dist="19050" dir="2700000" algn="tl" rotWithShape="0">
                    <a:schemeClr val="dk1">
                      <a:alpha val="40000"/>
                    </a:schemeClr>
                  </a:outerShdw>
                </a:effectLst>
              </a:rPr>
              <a:t>dalam</a:t>
            </a:r>
            <a:r>
              <a:rPr lang="en-US" sz="1800" dirty="0">
                <a:ln w="0"/>
                <a:effectLst>
                  <a:outerShdw blurRad="38100" dist="19050" dir="2700000" algn="tl" rotWithShape="0">
                    <a:schemeClr val="dk1">
                      <a:alpha val="40000"/>
                    </a:schemeClr>
                  </a:outerShdw>
                </a:effectLst>
              </a:rPr>
              <a:t> </a:t>
            </a:r>
            <a:r>
              <a:rPr lang="en-US" sz="1800" dirty="0" err="1">
                <a:ln w="0"/>
                <a:effectLst>
                  <a:outerShdw blurRad="38100" dist="19050" dir="2700000" algn="tl" rotWithShape="0">
                    <a:schemeClr val="dk1">
                      <a:alpha val="40000"/>
                    </a:schemeClr>
                  </a:outerShdw>
                </a:effectLst>
              </a:rPr>
              <a:t>katagori</a:t>
            </a:r>
            <a:r>
              <a:rPr lang="en-US" sz="1800" dirty="0">
                <a:ln w="0"/>
                <a:effectLst>
                  <a:outerShdw blurRad="38100" dist="19050" dir="2700000" algn="tl" rotWithShape="0">
                    <a:schemeClr val="dk1">
                      <a:alpha val="40000"/>
                    </a:schemeClr>
                  </a:outerShdw>
                </a:effectLst>
              </a:rPr>
              <a:t> speech recognition</a:t>
            </a:r>
          </a:p>
          <a:p>
            <a:r>
              <a:rPr lang="en-US" sz="1800" dirty="0"/>
              <a:t> </a:t>
            </a:r>
          </a:p>
        </p:txBody>
      </p:sp>
      <p:sp>
        <p:nvSpPr>
          <p:cNvPr id="5" name="Slide Number Placeholder 4"/>
          <p:cNvSpPr>
            <a:spLocks noGrp="1"/>
          </p:cNvSpPr>
          <p:nvPr>
            <p:ph type="sldNum" sz="quarter" idx="12"/>
          </p:nvPr>
        </p:nvSpPr>
        <p:spPr/>
        <p:txBody>
          <a:bodyPr/>
          <a:lstStyle/>
          <a:p>
            <a:fld id="{C75B88FA-3392-4D65-A457-DB2A9953195B}" type="slidenum">
              <a:rPr lang="en-US" smtClean="0"/>
              <a:pPr/>
              <a:t>40</a:t>
            </a:fld>
            <a:endParaRPr lang="en-US"/>
          </a:p>
        </p:txBody>
      </p:sp>
      <p:sp>
        <p:nvSpPr>
          <p:cNvPr id="6" name="Footer Placeholder 5"/>
          <p:cNvSpPr>
            <a:spLocks noGrp="1"/>
          </p:cNvSpPr>
          <p:nvPr>
            <p:ph type="ftr" sz="quarter" idx="11"/>
          </p:nvPr>
        </p:nvSpPr>
        <p:spPr>
          <a:xfrm>
            <a:off x="3028950" y="6356351"/>
            <a:ext cx="3429000" cy="365125"/>
          </a:xfrm>
        </p:spPr>
        <p:txBody>
          <a:bodyPr/>
          <a:lstStyle/>
          <a:p>
            <a:r>
              <a:rPr lang="sv-SE"/>
              <a:t>Pemahaman Sinyal Wicara dan Konsep Pembangkitan Sinyal Wicara</a:t>
            </a:r>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normAutofit fontScale="85000" lnSpcReduction="20000"/>
          </a:bodyPr>
          <a:lstStyle/>
          <a:p>
            <a:r>
              <a:rPr lang="en-US" b="0" dirty="0" err="1">
                <a:ln w="0"/>
                <a:solidFill>
                  <a:schemeClr val="tx1"/>
                </a:solidFill>
                <a:effectLst>
                  <a:outerShdw blurRad="38100" dist="19050" dir="2700000" algn="tl" rotWithShape="0">
                    <a:schemeClr val="dk1">
                      <a:alpha val="40000"/>
                    </a:schemeClr>
                  </a:outerShdw>
                </a:effectLst>
              </a:rPr>
              <a:t>Selamat</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Belajar</a:t>
            </a:r>
            <a:r>
              <a:rPr lang="en-US" b="0" dirty="0">
                <a:ln w="0"/>
                <a:solidFill>
                  <a:schemeClr val="tx1"/>
                </a:solidFill>
                <a:effectLst>
                  <a:outerShdw blurRad="38100" dist="19050" dir="2700000" algn="tl" rotWithShape="0">
                    <a:schemeClr val="dk1">
                      <a:alpha val="40000"/>
                    </a:schemeClr>
                  </a:outerShdw>
                </a:effectLst>
              </a:rPr>
              <a:t>….</a:t>
            </a:r>
          </a:p>
          <a:p>
            <a:r>
              <a:rPr lang="en-US" b="0" dirty="0" err="1">
                <a:ln w="0"/>
                <a:solidFill>
                  <a:schemeClr val="tx1"/>
                </a:solidFill>
                <a:effectLst>
                  <a:outerShdw blurRad="38100" dist="19050" dir="2700000" algn="tl" rotWithShape="0">
                    <a:schemeClr val="dk1">
                      <a:alpha val="40000"/>
                    </a:schemeClr>
                  </a:outerShdw>
                </a:effectLst>
              </a:rPr>
              <a:t>Buat</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dirimu</a:t>
            </a:r>
            <a:r>
              <a:rPr lang="en-US" b="0" dirty="0">
                <a:ln w="0"/>
                <a:solidFill>
                  <a:schemeClr val="tx1"/>
                </a:solidFill>
                <a:effectLst>
                  <a:outerShdw blurRad="38100" dist="19050" dir="2700000" algn="tl" rotWithShape="0">
                    <a:schemeClr val="dk1">
                      <a:alpha val="40000"/>
                    </a:schemeClr>
                  </a:outerShdw>
                </a:effectLst>
              </a:rPr>
              <a:t> </a:t>
            </a:r>
            <a:r>
              <a:rPr lang="en-US" b="0" dirty="0" err="1">
                <a:ln w="0"/>
                <a:solidFill>
                  <a:schemeClr val="tx1"/>
                </a:solidFill>
                <a:effectLst>
                  <a:outerShdw blurRad="38100" dist="19050" dir="2700000" algn="tl" rotWithShape="0">
                    <a:schemeClr val="dk1">
                      <a:alpha val="40000"/>
                    </a:schemeClr>
                  </a:outerShdw>
                </a:effectLst>
              </a:rPr>
              <a:t>bermanfaat</a:t>
            </a:r>
            <a:endParaRPr lang="en-US" b="0" dirty="0">
              <a:ln w="0"/>
              <a:solidFill>
                <a:schemeClr val="tx1"/>
              </a:solidFill>
              <a:effectLst>
                <a:outerShdw blurRad="38100" dist="19050" dir="2700000" algn="tl" rotWithShape="0">
                  <a:schemeClr val="dk1">
                    <a:alpha val="40000"/>
                  </a:schemeClr>
                </a:outerShdw>
              </a:effectLst>
            </a:endParaRPr>
          </a:p>
        </p:txBody>
      </p:sp>
      <p:sp>
        <p:nvSpPr>
          <p:cNvPr id="4" name="Text Placeholder 3"/>
          <p:cNvSpPr>
            <a:spLocks noGrp="1"/>
          </p:cNvSpPr>
          <p:nvPr>
            <p:ph type="body" sz="quarter" idx="15"/>
          </p:nvPr>
        </p:nvSpPr>
        <p:spPr/>
        <p:txBody>
          <a:bodyPr/>
          <a:lstStyle/>
          <a:p>
            <a:endParaRPr lang="en-US"/>
          </a:p>
        </p:txBody>
      </p:sp>
      <p:sp>
        <p:nvSpPr>
          <p:cNvPr id="5" name="Slide Number Placeholder 4"/>
          <p:cNvSpPr>
            <a:spLocks noGrp="1"/>
          </p:cNvSpPr>
          <p:nvPr>
            <p:ph type="sldNum" sz="quarter" idx="12"/>
          </p:nvPr>
        </p:nvSpPr>
        <p:spPr/>
        <p:txBody>
          <a:bodyPr/>
          <a:lstStyle/>
          <a:p>
            <a:fld id="{C75B88FA-3392-4D65-A457-DB2A9953195B}" type="slidenum">
              <a:rPr lang="en-US" smtClean="0"/>
              <a:pPr/>
              <a:t>41</a:t>
            </a:fld>
            <a:endParaRPr lang="en-US"/>
          </a:p>
        </p:txBody>
      </p:sp>
      <p:sp>
        <p:nvSpPr>
          <p:cNvPr id="6" name="Footer Placeholder 5"/>
          <p:cNvSpPr>
            <a:spLocks noGrp="1"/>
          </p:cNvSpPr>
          <p:nvPr>
            <p:ph type="ftr" sz="quarter" idx="11"/>
          </p:nvPr>
        </p:nvSpPr>
        <p:spPr>
          <a:xfrm>
            <a:off x="3028949" y="6356351"/>
            <a:ext cx="3348085" cy="365125"/>
          </a:xfrm>
        </p:spPr>
        <p:txBody>
          <a:bodyPr/>
          <a:lstStyle/>
          <a:p>
            <a:r>
              <a:rPr lang="sv-SE"/>
              <a:t>Pemahaman Sinyal Wicara dan Konsep Pembangkitan Sinyal Wicara</a:t>
            </a: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Singing Clipart Recording Studio Mic - Voice Over Artist Icon - Free  Transparent PNG Clipart Images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7" y="2321990"/>
            <a:ext cx="6366193" cy="44866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09600" y="304800"/>
            <a:ext cx="7696200" cy="533400"/>
          </a:xfrm>
        </p:spPr>
        <p:txBody>
          <a:bodyPr>
            <a:normAutofit/>
          </a:bodyPr>
          <a:lstStyle/>
          <a:p>
            <a:r>
              <a:rPr lang="en-US" sz="2800" dirty="0" err="1"/>
              <a:t>Gambaran</a:t>
            </a:r>
            <a:r>
              <a:rPr lang="en-US" sz="2800" dirty="0"/>
              <a:t> </a:t>
            </a:r>
            <a:r>
              <a:rPr lang="en-US" sz="2800" dirty="0" err="1"/>
              <a:t>sinyal</a:t>
            </a:r>
            <a:r>
              <a:rPr lang="en-US" sz="2800" dirty="0"/>
              <a:t> speech </a:t>
            </a:r>
            <a:r>
              <a:rPr lang="en-US" sz="2800" dirty="0" err="1"/>
              <a:t>dalam</a:t>
            </a:r>
            <a:r>
              <a:rPr lang="en-US" sz="2800" dirty="0"/>
              <a:t> domain </a:t>
            </a:r>
            <a:r>
              <a:rPr lang="en-US" sz="2800" dirty="0" err="1"/>
              <a:t>waktu</a:t>
            </a:r>
            <a:endParaRPr lang="en-US" dirty="0"/>
          </a:p>
        </p:txBody>
      </p:sp>
      <p:sp>
        <p:nvSpPr>
          <p:cNvPr id="2" name="Content Placeholder 1"/>
          <p:cNvSpPr>
            <a:spLocks noGrp="1"/>
          </p:cNvSpPr>
          <p:nvPr>
            <p:ph idx="1"/>
          </p:nvPr>
        </p:nvSpPr>
        <p:spPr>
          <a:xfrm>
            <a:off x="5295900" y="3249341"/>
            <a:ext cx="3149210" cy="533400"/>
          </a:xfrm>
        </p:spPr>
        <p:txBody>
          <a:bodyPr/>
          <a:lstStyle/>
          <a:p>
            <a:pPr>
              <a:buNone/>
            </a:pPr>
            <a:r>
              <a:rPr lang="en-US" dirty="0" err="1"/>
              <a:t>Kalimat</a:t>
            </a:r>
            <a:r>
              <a:rPr lang="en-US" dirty="0"/>
              <a:t> “</a:t>
            </a:r>
            <a:r>
              <a:rPr lang="en-US" dirty="0" err="1"/>
              <a:t>Selamat</a:t>
            </a:r>
            <a:r>
              <a:rPr lang="en-US" dirty="0"/>
              <a:t> </a:t>
            </a:r>
            <a:r>
              <a:rPr lang="en-US" dirty="0" err="1"/>
              <a:t>datang</a:t>
            </a:r>
            <a:r>
              <a:rPr lang="en-US" dirty="0"/>
              <a:t>”</a:t>
            </a:r>
          </a:p>
        </p:txBody>
      </p:sp>
      <p:pic>
        <p:nvPicPr>
          <p:cNvPr id="2050" name="Picture 2" descr="selamat_datang"/>
          <p:cNvPicPr>
            <a:picLocks noChangeAspect="1" noChangeArrowheads="1"/>
          </p:cNvPicPr>
          <p:nvPr/>
        </p:nvPicPr>
        <p:blipFill>
          <a:blip r:embed="rId3"/>
          <a:srcRect/>
          <a:stretch>
            <a:fillRect/>
          </a:stretch>
        </p:blipFill>
        <p:spPr bwMode="auto">
          <a:xfrm>
            <a:off x="4419600" y="1009485"/>
            <a:ext cx="4656954" cy="2239856"/>
          </a:xfrm>
          <a:prstGeom prst="rect">
            <a:avLst/>
          </a:prstGeom>
          <a:noFill/>
          <a:ln w="9525">
            <a:noFill/>
            <a:miter lim="800000"/>
            <a:headEnd/>
            <a:tailEnd/>
          </a:ln>
        </p:spPr>
      </p:pic>
      <p:cxnSp>
        <p:nvCxnSpPr>
          <p:cNvPr id="6" name="Straight Arrow Connector 5"/>
          <p:cNvCxnSpPr/>
          <p:nvPr/>
        </p:nvCxnSpPr>
        <p:spPr>
          <a:xfrm>
            <a:off x="1981200" y="4305300"/>
            <a:ext cx="8382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19400" y="1714500"/>
            <a:ext cx="5715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67100" y="5943600"/>
            <a:ext cx="4953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62400" y="4724400"/>
            <a:ext cx="3048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29100" y="5981700"/>
            <a:ext cx="3810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5981700"/>
            <a:ext cx="1295400" cy="158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69B2101-2E9F-420A-91A3-890890D84497}" type="slidenum">
              <a:rPr lang="en-US" sz="1200" smtClean="0"/>
              <a:pPr/>
              <a:t>5</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32" y="1088221"/>
            <a:ext cx="2302735" cy="17248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1500" y="747452"/>
            <a:ext cx="7412165" cy="744310"/>
          </a:xfrm>
        </p:spPr>
        <p:txBody>
          <a:bodyPr>
            <a:normAutofit/>
            <a:scene3d>
              <a:camera prst="orthographicFront"/>
              <a:lightRig rig="soft" dir="t">
                <a:rot lat="0" lon="0" rev="10800000"/>
              </a:lightRig>
            </a:scene3d>
            <a:sp3d>
              <a:bevelT w="27940" h="12700"/>
              <a:contourClr>
                <a:srgbClr val="DDDDDD"/>
              </a:contourClr>
            </a:sp3d>
          </a:bodyPr>
          <a:lstStyle/>
          <a:p>
            <a:r>
              <a:rPr lang="en-US" sz="4000" i="0" spc="150" dirty="0">
                <a:ln w="11430"/>
                <a:solidFill>
                  <a:schemeClr val="tx1"/>
                </a:solidFill>
              </a:rPr>
              <a:t>2. </a:t>
            </a:r>
            <a:r>
              <a:rPr lang="en-US" sz="4000" i="0" spc="150" dirty="0" err="1">
                <a:ln w="11430"/>
                <a:solidFill>
                  <a:schemeClr val="tx1"/>
                </a:solidFill>
              </a:rPr>
              <a:t>Pengenalan</a:t>
            </a:r>
            <a:r>
              <a:rPr lang="en-US" sz="4000" i="0" spc="150" dirty="0">
                <a:ln w="11430"/>
                <a:solidFill>
                  <a:schemeClr val="tx1"/>
                </a:solidFill>
              </a:rPr>
              <a:t> Speech Chain</a:t>
            </a:r>
          </a:p>
        </p:txBody>
      </p:sp>
      <p:sp>
        <p:nvSpPr>
          <p:cNvPr id="9" name="Slide Number Placeholder 8"/>
          <p:cNvSpPr>
            <a:spLocks noGrp="1"/>
          </p:cNvSpPr>
          <p:nvPr>
            <p:ph type="sldNum" sz="quarter" idx="12"/>
          </p:nvPr>
        </p:nvSpPr>
        <p:spPr/>
        <p:txBody>
          <a:bodyPr/>
          <a:lstStyle/>
          <a:p>
            <a:fld id="{C75B88FA-3392-4D65-A457-DB2A9953195B}" type="slidenum">
              <a:rPr lang="en-US" smtClean="0"/>
              <a:pPr/>
              <a:t>6</a:t>
            </a:fld>
            <a:endParaRPr lang="en-US"/>
          </a:p>
        </p:txBody>
      </p:sp>
      <p:sp>
        <p:nvSpPr>
          <p:cNvPr id="11" name="TextBox 10"/>
          <p:cNvSpPr txBox="1"/>
          <p:nvPr/>
        </p:nvSpPr>
        <p:spPr>
          <a:xfrm>
            <a:off x="1077145" y="1931205"/>
            <a:ext cx="7412165" cy="1569660"/>
          </a:xfrm>
          <a:prstGeom prst="rect">
            <a:avLst/>
          </a:prstGeom>
          <a:noFill/>
        </p:spPr>
        <p:txBody>
          <a:bodyPr wrap="square" rtlCol="0">
            <a:spAutoFit/>
          </a:bodyPr>
          <a:lstStyle/>
          <a:p>
            <a:r>
              <a:rPr lang="en-US" sz="2400" dirty="0" err="1"/>
              <a:t>Menjelaskan</a:t>
            </a:r>
            <a:r>
              <a:rPr lang="en-US" sz="2400" dirty="0"/>
              <a:t> </a:t>
            </a:r>
            <a:r>
              <a:rPr lang="en-US" sz="2400" dirty="0" err="1"/>
              <a:t>bagaimana</a:t>
            </a:r>
            <a:r>
              <a:rPr lang="en-US" sz="2400" dirty="0"/>
              <a:t> </a:t>
            </a:r>
            <a:r>
              <a:rPr lang="en-US" sz="2400" dirty="0" err="1"/>
              <a:t>urutan</a:t>
            </a:r>
            <a:r>
              <a:rPr lang="en-US" sz="2400" dirty="0"/>
              <a:t> proses </a:t>
            </a:r>
            <a:r>
              <a:rPr lang="en-US" sz="2400" dirty="0" err="1"/>
              <a:t>terjadinya</a:t>
            </a:r>
            <a:r>
              <a:rPr lang="en-US" sz="2400" dirty="0"/>
              <a:t> </a:t>
            </a:r>
            <a:r>
              <a:rPr lang="en-US" sz="2400" dirty="0" err="1"/>
              <a:t>sinyal</a:t>
            </a:r>
            <a:r>
              <a:rPr lang="en-US" sz="2400" dirty="0"/>
              <a:t> speech, </a:t>
            </a:r>
            <a:r>
              <a:rPr lang="en-US" sz="2400" dirty="0" err="1"/>
              <a:t>mulai</a:t>
            </a:r>
            <a:r>
              <a:rPr lang="en-US" sz="2400" dirty="0"/>
              <a:t> </a:t>
            </a:r>
            <a:r>
              <a:rPr lang="en-US" sz="2400" dirty="0" err="1"/>
              <a:t>dari</a:t>
            </a:r>
            <a:r>
              <a:rPr lang="en-US" sz="2400" dirty="0"/>
              <a:t> </a:t>
            </a:r>
            <a:r>
              <a:rPr lang="en-US" sz="2400" dirty="0" err="1"/>
              <a:t>pengucap</a:t>
            </a:r>
            <a:r>
              <a:rPr lang="en-US" sz="2400" dirty="0"/>
              <a:t> </a:t>
            </a:r>
            <a:r>
              <a:rPr lang="en-US" sz="2400" dirty="0" err="1"/>
              <a:t>sampai</a:t>
            </a:r>
            <a:r>
              <a:rPr lang="en-US" sz="2400" dirty="0"/>
              <a:t> </a:t>
            </a:r>
            <a:r>
              <a:rPr lang="en-US" sz="2400" dirty="0" err="1"/>
              <a:t>dipahami</a:t>
            </a:r>
            <a:r>
              <a:rPr lang="en-US" sz="2400" dirty="0"/>
              <a:t> </a:t>
            </a:r>
            <a:r>
              <a:rPr lang="en-US" sz="2400" dirty="0" err="1"/>
              <a:t>oleh</a:t>
            </a:r>
            <a:r>
              <a:rPr lang="en-US" sz="2400" dirty="0"/>
              <a:t> </a:t>
            </a:r>
            <a:r>
              <a:rPr lang="en-US" sz="2400" dirty="0" err="1"/>
              <a:t>lawan</a:t>
            </a:r>
            <a:r>
              <a:rPr lang="en-US" sz="2400" dirty="0"/>
              <a:t> </a:t>
            </a:r>
            <a:r>
              <a:rPr lang="en-US" sz="2400" dirty="0" err="1"/>
              <a:t>bicaranya</a:t>
            </a:r>
            <a:endParaRPr lang="en-US" sz="2400" dirty="0"/>
          </a:p>
          <a:p>
            <a:endParaRPr lang="en-US" sz="2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5B88FA-3392-4D65-A457-DB2A9953195B}" type="slidenum">
              <a:rPr lang="en-US" smtClean="0"/>
              <a:pPr/>
              <a:t>7</a:t>
            </a:fld>
            <a:endParaRPr lang="en-US"/>
          </a:p>
        </p:txBody>
      </p:sp>
      <p:sp>
        <p:nvSpPr>
          <p:cNvPr id="4" name="Title 3"/>
          <p:cNvSpPr>
            <a:spLocks noGrp="1"/>
          </p:cNvSpPr>
          <p:nvPr>
            <p:ph type="title"/>
          </p:nvPr>
        </p:nvSpPr>
        <p:spPr/>
        <p:txBody>
          <a:bodyPr/>
          <a:lstStyle/>
          <a:p>
            <a:r>
              <a:rPr lang="en-US" b="1" i="0" dirty="0"/>
              <a:t>Speech Signal Production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40" y="1431940"/>
            <a:ext cx="8728627" cy="465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244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5304" y="1328761"/>
            <a:ext cx="1075339" cy="584775"/>
          </a:xfrm>
          <a:prstGeom prst="rect">
            <a:avLst/>
          </a:prstGeom>
          <a:noFill/>
          <a:ln>
            <a:solidFill>
              <a:schemeClr val="tx1"/>
            </a:solidFill>
          </a:ln>
        </p:spPr>
        <p:txBody>
          <a:bodyPr wrap="square" rtlCol="0">
            <a:spAutoFit/>
          </a:bodyPr>
          <a:lstStyle/>
          <a:p>
            <a:pPr algn="ctr"/>
            <a:r>
              <a:rPr lang="en-US" sz="1600" dirty="0" err="1"/>
              <a:t>Sumber</a:t>
            </a:r>
            <a:r>
              <a:rPr lang="en-US" sz="1600" dirty="0"/>
              <a:t> Message</a:t>
            </a:r>
          </a:p>
        </p:txBody>
      </p:sp>
      <p:sp>
        <p:nvSpPr>
          <p:cNvPr id="9" name="TextBox 8"/>
          <p:cNvSpPr txBox="1"/>
          <p:nvPr/>
        </p:nvSpPr>
        <p:spPr>
          <a:xfrm>
            <a:off x="1851504" y="1328761"/>
            <a:ext cx="1075339" cy="584775"/>
          </a:xfrm>
          <a:prstGeom prst="rect">
            <a:avLst/>
          </a:prstGeom>
          <a:noFill/>
          <a:ln>
            <a:solidFill>
              <a:schemeClr val="tx1"/>
            </a:solidFill>
          </a:ln>
        </p:spPr>
        <p:txBody>
          <a:bodyPr wrap="square" rtlCol="0">
            <a:spAutoFit/>
          </a:bodyPr>
          <a:lstStyle/>
          <a:p>
            <a:pPr algn="ctr"/>
            <a:r>
              <a:rPr lang="en-US" sz="1600" dirty="0" err="1"/>
              <a:t>KonstruksiLinguistik</a:t>
            </a:r>
            <a:endParaRPr lang="en-US" sz="1600" dirty="0"/>
          </a:p>
        </p:txBody>
      </p:sp>
      <p:sp>
        <p:nvSpPr>
          <p:cNvPr id="10" name="TextBox 9"/>
          <p:cNvSpPr txBox="1"/>
          <p:nvPr/>
        </p:nvSpPr>
        <p:spPr>
          <a:xfrm>
            <a:off x="3387704" y="1328761"/>
            <a:ext cx="1291913" cy="584775"/>
          </a:xfrm>
          <a:prstGeom prst="rect">
            <a:avLst/>
          </a:prstGeom>
          <a:noFill/>
          <a:ln>
            <a:solidFill>
              <a:schemeClr val="tx1"/>
            </a:solidFill>
          </a:ln>
        </p:spPr>
        <p:txBody>
          <a:bodyPr wrap="square" rtlCol="0">
            <a:spAutoFit/>
          </a:bodyPr>
          <a:lstStyle/>
          <a:p>
            <a:pPr algn="ctr"/>
            <a:r>
              <a:rPr lang="en-US" sz="1600" dirty="0"/>
              <a:t>Articulatory Production</a:t>
            </a:r>
            <a:endParaRPr lang="en-US" dirty="0"/>
          </a:p>
        </p:txBody>
      </p:sp>
      <p:sp>
        <p:nvSpPr>
          <p:cNvPr id="11" name="TextBox 10"/>
          <p:cNvSpPr txBox="1"/>
          <p:nvPr/>
        </p:nvSpPr>
        <p:spPr>
          <a:xfrm>
            <a:off x="5154334" y="1328761"/>
            <a:ext cx="1113745" cy="584775"/>
          </a:xfrm>
          <a:prstGeom prst="rect">
            <a:avLst/>
          </a:prstGeom>
          <a:noFill/>
          <a:ln>
            <a:solidFill>
              <a:schemeClr val="tx1"/>
            </a:solidFill>
          </a:ln>
        </p:spPr>
        <p:txBody>
          <a:bodyPr wrap="square" rtlCol="0">
            <a:spAutoFit/>
          </a:bodyPr>
          <a:lstStyle/>
          <a:p>
            <a:pPr algn="ctr"/>
            <a:r>
              <a:rPr lang="en-US" sz="1600" dirty="0" err="1"/>
              <a:t>Propagasi</a:t>
            </a:r>
            <a:r>
              <a:rPr lang="en-US" sz="1600" dirty="0"/>
              <a:t> </a:t>
            </a:r>
            <a:r>
              <a:rPr lang="en-US" sz="1600" dirty="0" err="1"/>
              <a:t>Akustik</a:t>
            </a:r>
            <a:endParaRPr lang="en-US" dirty="0"/>
          </a:p>
        </p:txBody>
      </p:sp>
      <p:sp>
        <p:nvSpPr>
          <p:cNvPr id="12" name="TextBox 11"/>
          <p:cNvSpPr txBox="1"/>
          <p:nvPr/>
        </p:nvSpPr>
        <p:spPr>
          <a:xfrm>
            <a:off x="6728939" y="1320061"/>
            <a:ext cx="1291913" cy="584775"/>
          </a:xfrm>
          <a:prstGeom prst="rect">
            <a:avLst/>
          </a:prstGeom>
          <a:noFill/>
          <a:ln>
            <a:solidFill>
              <a:schemeClr val="tx1"/>
            </a:solidFill>
          </a:ln>
        </p:spPr>
        <p:txBody>
          <a:bodyPr wrap="square" rtlCol="0">
            <a:spAutoFit/>
          </a:bodyPr>
          <a:lstStyle/>
          <a:p>
            <a:pPr algn="ctr"/>
            <a:r>
              <a:rPr lang="en-US" sz="1600" dirty="0"/>
              <a:t>Electronic  Transduction</a:t>
            </a:r>
            <a:endParaRPr lang="en-US" dirty="0"/>
          </a:p>
        </p:txBody>
      </p:sp>
      <p:cxnSp>
        <p:nvCxnSpPr>
          <p:cNvPr id="14" name="Straight Arrow Connector 13"/>
          <p:cNvCxnSpPr/>
          <p:nvPr/>
        </p:nvCxnSpPr>
        <p:spPr>
          <a:xfrm>
            <a:off x="1390643" y="1636001"/>
            <a:ext cx="460861"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26844" y="1636001"/>
            <a:ext cx="460861"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79617" y="1608472"/>
            <a:ext cx="460861"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68079" y="1621148"/>
            <a:ext cx="460861"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025711" y="1618863"/>
            <a:ext cx="1098714"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10635" y="1041683"/>
            <a:ext cx="1039624" cy="523220"/>
          </a:xfrm>
          <a:prstGeom prst="rect">
            <a:avLst/>
          </a:prstGeom>
          <a:noFill/>
          <a:ln>
            <a:noFill/>
          </a:ln>
        </p:spPr>
        <p:txBody>
          <a:bodyPr wrap="square" rtlCol="0">
            <a:spAutoFit/>
          </a:bodyPr>
          <a:lstStyle/>
          <a:p>
            <a:pPr algn="ctr"/>
            <a:r>
              <a:rPr lang="en-US" sz="1400" dirty="0"/>
              <a:t>Speech waveform</a:t>
            </a:r>
            <a:endParaRPr lang="en-US" sz="1600" dirty="0"/>
          </a:p>
        </p:txBody>
      </p:sp>
      <p:sp>
        <p:nvSpPr>
          <p:cNvPr id="22" name="TextBox 21"/>
          <p:cNvSpPr txBox="1"/>
          <p:nvPr/>
        </p:nvSpPr>
        <p:spPr>
          <a:xfrm>
            <a:off x="545734" y="4025811"/>
            <a:ext cx="3165965" cy="1323439"/>
          </a:xfrm>
          <a:prstGeom prst="rect">
            <a:avLst/>
          </a:prstGeom>
          <a:solidFill>
            <a:schemeClr val="bg1"/>
          </a:solidFill>
          <a:ln>
            <a:solidFill>
              <a:schemeClr val="tx1"/>
            </a:solidFill>
          </a:ln>
        </p:spPr>
        <p:txBody>
          <a:bodyPr wrap="square" rtlCol="0">
            <a:spAutoFit/>
          </a:bodyPr>
          <a:lstStyle/>
          <a:p>
            <a:pPr algn="ctr"/>
            <a:r>
              <a:rPr lang="en-US" sz="1600" dirty="0" err="1"/>
              <a:t>Studi</a:t>
            </a:r>
            <a:r>
              <a:rPr lang="en-US" sz="1600" dirty="0"/>
              <a:t> </a:t>
            </a:r>
            <a:r>
              <a:rPr lang="en-US" sz="1600" dirty="0" err="1"/>
              <a:t>konvensional</a:t>
            </a:r>
            <a:r>
              <a:rPr lang="en-US" sz="1600" dirty="0"/>
              <a:t> </a:t>
            </a:r>
            <a:r>
              <a:rPr lang="en-US" sz="1600" dirty="0" err="1"/>
              <a:t>pada</a:t>
            </a:r>
            <a:r>
              <a:rPr lang="en-US" sz="1600" dirty="0"/>
              <a:t> </a:t>
            </a:r>
            <a:r>
              <a:rPr lang="en-US" sz="1600" dirty="0" err="1"/>
              <a:t>keilmuan</a:t>
            </a:r>
            <a:r>
              <a:rPr lang="en-US" sz="1600" dirty="0"/>
              <a:t> speech </a:t>
            </a:r>
            <a:r>
              <a:rPr lang="en-US" sz="1600" dirty="0" err="1"/>
              <a:t>menggunakanspeech</a:t>
            </a:r>
            <a:r>
              <a:rPr lang="en-US" sz="1600" dirty="0"/>
              <a:t> signal yang </a:t>
            </a:r>
            <a:r>
              <a:rPr lang="en-US" sz="1600" dirty="0" err="1"/>
              <a:t>direkam</a:t>
            </a:r>
            <a:r>
              <a:rPr lang="en-US" sz="1600" dirty="0"/>
              <a:t> di </a:t>
            </a:r>
            <a:r>
              <a:rPr lang="en-US" sz="1600" dirty="0" err="1"/>
              <a:t>dalam</a:t>
            </a:r>
            <a:r>
              <a:rPr lang="en-US" sz="1600" dirty="0"/>
              <a:t> sound booth </a:t>
            </a:r>
            <a:r>
              <a:rPr lang="en-US" sz="1600" dirty="0" err="1"/>
              <a:t>dengan</a:t>
            </a:r>
            <a:r>
              <a:rPr lang="en-US" sz="1600" dirty="0"/>
              <a:t> </a:t>
            </a:r>
            <a:r>
              <a:rPr lang="en-US" sz="1600" dirty="0" err="1"/>
              <a:t>masih</a:t>
            </a:r>
            <a:r>
              <a:rPr lang="en-US" sz="1600" dirty="0"/>
              <a:t> </a:t>
            </a:r>
            <a:r>
              <a:rPr lang="en-US" sz="1600" dirty="0" err="1"/>
              <a:t>terdapat</a:t>
            </a:r>
            <a:r>
              <a:rPr lang="en-US" sz="1600" dirty="0"/>
              <a:t> </a:t>
            </a:r>
            <a:r>
              <a:rPr lang="en-US" sz="1600" dirty="0" err="1"/>
              <a:t>interferensi</a:t>
            </a:r>
            <a:r>
              <a:rPr lang="en-US" sz="1600" dirty="0"/>
              <a:t> </a:t>
            </a:r>
            <a:r>
              <a:rPr lang="en-US" sz="1600" dirty="0" err="1"/>
              <a:t>dan</a:t>
            </a:r>
            <a:r>
              <a:rPr lang="en-US" sz="1600" dirty="0"/>
              <a:t> </a:t>
            </a:r>
            <a:r>
              <a:rPr lang="en-US" sz="1600" dirty="0" err="1"/>
              <a:t>distorsi</a:t>
            </a:r>
            <a:endParaRPr lang="en-US" sz="1600" dirty="0"/>
          </a:p>
        </p:txBody>
      </p:sp>
      <p:sp>
        <p:nvSpPr>
          <p:cNvPr id="24" name="TextBox 23"/>
          <p:cNvSpPr txBox="1"/>
          <p:nvPr/>
        </p:nvSpPr>
        <p:spPr>
          <a:xfrm>
            <a:off x="5154334" y="4140087"/>
            <a:ext cx="3165965" cy="1077218"/>
          </a:xfrm>
          <a:prstGeom prst="rect">
            <a:avLst/>
          </a:prstGeom>
          <a:solidFill>
            <a:schemeClr val="bg1"/>
          </a:solidFill>
          <a:ln>
            <a:solidFill>
              <a:schemeClr val="tx1"/>
            </a:solidFill>
          </a:ln>
        </p:spPr>
        <p:txBody>
          <a:bodyPr wrap="square" rtlCol="0">
            <a:spAutoFit/>
          </a:bodyPr>
          <a:lstStyle/>
          <a:p>
            <a:pPr algn="ctr"/>
            <a:r>
              <a:rPr lang="en-US" sz="1600" dirty="0" err="1"/>
              <a:t>Aplikasi</a:t>
            </a:r>
            <a:r>
              <a:rPr lang="en-US" sz="1600" dirty="0"/>
              <a:t> </a:t>
            </a:r>
            <a:r>
              <a:rPr lang="en-US" sz="1600" dirty="0" err="1"/>
              <a:t>praktis</a:t>
            </a:r>
            <a:r>
              <a:rPr lang="en-US" sz="1600" dirty="0"/>
              <a:t> </a:t>
            </a:r>
            <a:r>
              <a:rPr lang="en-US" sz="1600" dirty="0" err="1"/>
              <a:t>mempersyaratkan</a:t>
            </a:r>
            <a:r>
              <a:rPr lang="en-US" sz="1600" dirty="0"/>
              <a:t> </a:t>
            </a:r>
            <a:r>
              <a:rPr lang="en-US" sz="1600" dirty="0" err="1"/>
              <a:t>pengguaan</a:t>
            </a:r>
            <a:r>
              <a:rPr lang="en-US" sz="1600" dirty="0"/>
              <a:t> ‘real word’ </a:t>
            </a:r>
            <a:r>
              <a:rPr lang="en-US" sz="1600" dirty="0" err="1"/>
              <a:t>atau</a:t>
            </a:r>
            <a:r>
              <a:rPr lang="en-US" sz="1600" dirty="0"/>
              <a:t> </a:t>
            </a:r>
            <a:r>
              <a:rPr lang="en-US" sz="1600" dirty="0" err="1"/>
              <a:t>sinyal</a:t>
            </a:r>
            <a:r>
              <a:rPr lang="en-US" sz="1600" dirty="0"/>
              <a:t> speech yang </a:t>
            </a:r>
            <a:r>
              <a:rPr lang="en-US" sz="1600" dirty="0" err="1"/>
              <a:t>realistis</a:t>
            </a:r>
            <a:r>
              <a:rPr lang="en-US" sz="1600" dirty="0"/>
              <a:t> </a:t>
            </a:r>
            <a:r>
              <a:rPr lang="en-US" sz="1600" dirty="0" err="1"/>
              <a:t>dengan</a:t>
            </a:r>
            <a:r>
              <a:rPr lang="en-US" sz="1600" dirty="0"/>
              <a:t> </a:t>
            </a:r>
            <a:r>
              <a:rPr lang="en-US" sz="1600" dirty="0" err="1"/>
              <a:t>nois</a:t>
            </a:r>
            <a:r>
              <a:rPr lang="en-US" sz="1600" dirty="0"/>
              <a:t> e </a:t>
            </a:r>
            <a:r>
              <a:rPr lang="en-US" sz="1600" dirty="0" err="1"/>
              <a:t>dan</a:t>
            </a:r>
            <a:r>
              <a:rPr lang="en-US" sz="1600" dirty="0"/>
              <a:t> </a:t>
            </a:r>
            <a:r>
              <a:rPr lang="en-US" sz="1600" dirty="0" err="1"/>
              <a:t>distorsi</a:t>
            </a:r>
            <a:endParaRPr lang="en-US" sz="1600" dirty="0"/>
          </a:p>
        </p:txBody>
      </p:sp>
      <p:cxnSp>
        <p:nvCxnSpPr>
          <p:cNvPr id="29" name="Straight Connector 28"/>
          <p:cNvCxnSpPr/>
          <p:nvPr/>
        </p:nvCxnSpPr>
        <p:spPr>
          <a:xfrm>
            <a:off x="4910047" y="1612448"/>
            <a:ext cx="0" cy="3066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08800" y="4678696"/>
            <a:ext cx="1215104"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7020" y="2155795"/>
            <a:ext cx="1504054" cy="830997"/>
          </a:xfrm>
          <a:prstGeom prst="rect">
            <a:avLst/>
          </a:prstGeom>
          <a:noFill/>
          <a:ln>
            <a:noFill/>
          </a:ln>
        </p:spPr>
        <p:txBody>
          <a:bodyPr wrap="square" rtlCol="0">
            <a:spAutoFit/>
          </a:bodyPr>
          <a:lstStyle/>
          <a:p>
            <a:pPr algn="ctr"/>
            <a:r>
              <a:rPr lang="en-US" sz="1600" dirty="0"/>
              <a:t>Ide </a:t>
            </a:r>
            <a:r>
              <a:rPr lang="en-US" sz="1600" dirty="0" err="1"/>
              <a:t>encpsulated</a:t>
            </a:r>
            <a:r>
              <a:rPr lang="en-US" sz="1600" dirty="0"/>
              <a:t> in a message, M</a:t>
            </a:r>
          </a:p>
        </p:txBody>
      </p:sp>
      <p:sp>
        <p:nvSpPr>
          <p:cNvPr id="36" name="TextBox 35"/>
          <p:cNvSpPr txBox="1"/>
          <p:nvPr/>
        </p:nvSpPr>
        <p:spPr>
          <a:xfrm>
            <a:off x="1842593" y="2182371"/>
            <a:ext cx="1314681" cy="1077218"/>
          </a:xfrm>
          <a:prstGeom prst="rect">
            <a:avLst/>
          </a:prstGeom>
          <a:noFill/>
          <a:ln>
            <a:noFill/>
          </a:ln>
        </p:spPr>
        <p:txBody>
          <a:bodyPr wrap="square" rtlCol="0">
            <a:spAutoFit/>
          </a:bodyPr>
          <a:lstStyle/>
          <a:p>
            <a:pPr algn="ctr"/>
            <a:r>
              <a:rPr lang="en-US" sz="1600" dirty="0"/>
              <a:t>Message, M realized as a word sequence, W</a:t>
            </a:r>
          </a:p>
        </p:txBody>
      </p:sp>
      <p:sp>
        <p:nvSpPr>
          <p:cNvPr id="38" name="TextBox 37"/>
          <p:cNvSpPr txBox="1"/>
          <p:nvPr/>
        </p:nvSpPr>
        <p:spPr>
          <a:xfrm>
            <a:off x="3364936" y="2325072"/>
            <a:ext cx="1314681" cy="1323439"/>
          </a:xfrm>
          <a:prstGeom prst="rect">
            <a:avLst/>
          </a:prstGeom>
          <a:noFill/>
          <a:ln>
            <a:noFill/>
          </a:ln>
        </p:spPr>
        <p:txBody>
          <a:bodyPr wrap="square" rtlCol="0">
            <a:spAutoFit/>
          </a:bodyPr>
          <a:lstStyle/>
          <a:p>
            <a:pPr algn="ctr"/>
            <a:r>
              <a:rPr lang="en-US" sz="1600" dirty="0"/>
              <a:t>Word realized as a sequence of phonetic, or sound</a:t>
            </a:r>
          </a:p>
        </p:txBody>
      </p:sp>
      <p:cxnSp>
        <p:nvCxnSpPr>
          <p:cNvPr id="39" name="Straight Connector 38"/>
          <p:cNvCxnSpPr/>
          <p:nvPr/>
        </p:nvCxnSpPr>
        <p:spPr>
          <a:xfrm>
            <a:off x="8725999" y="1608472"/>
            <a:ext cx="0" cy="30662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4" idx="3"/>
          </p:cNvCxnSpPr>
          <p:nvPr/>
        </p:nvCxnSpPr>
        <p:spPr>
          <a:xfrm flipH="1">
            <a:off x="8320299" y="4674720"/>
            <a:ext cx="419557" cy="397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05749" y="2143966"/>
            <a:ext cx="1314681" cy="1077218"/>
          </a:xfrm>
          <a:prstGeom prst="rect">
            <a:avLst/>
          </a:prstGeom>
          <a:noFill/>
          <a:ln>
            <a:noFill/>
          </a:ln>
        </p:spPr>
        <p:txBody>
          <a:bodyPr wrap="square" rtlCol="0">
            <a:spAutoFit/>
          </a:bodyPr>
          <a:lstStyle/>
          <a:p>
            <a:pPr algn="ctr"/>
            <a:r>
              <a:rPr lang="en-US" sz="1600" dirty="0" err="1"/>
              <a:t>Sinyal</a:t>
            </a:r>
            <a:r>
              <a:rPr lang="en-US" sz="1600" dirty="0"/>
              <a:t> audio </a:t>
            </a:r>
            <a:r>
              <a:rPr lang="en-US" sz="1600" dirty="0" err="1"/>
              <a:t>dikonversi</a:t>
            </a:r>
            <a:r>
              <a:rPr lang="en-US" sz="1600" dirty="0"/>
              <a:t> </a:t>
            </a:r>
            <a:r>
              <a:rPr lang="en-US" sz="1600" dirty="0" err="1"/>
              <a:t>menjadi</a:t>
            </a:r>
            <a:r>
              <a:rPr lang="en-US" sz="1600" dirty="0"/>
              <a:t> </a:t>
            </a:r>
            <a:r>
              <a:rPr lang="en-US" sz="1600" dirty="0" err="1"/>
              <a:t>sinyal</a:t>
            </a:r>
            <a:r>
              <a:rPr lang="en-US" sz="1600" dirty="0"/>
              <a:t> </a:t>
            </a:r>
            <a:r>
              <a:rPr lang="en-US" sz="1600" dirty="0" err="1"/>
              <a:t>elektrik</a:t>
            </a:r>
            <a:endParaRPr lang="en-US" sz="1600" dirty="0"/>
          </a:p>
        </p:txBody>
      </p:sp>
      <p:sp>
        <p:nvSpPr>
          <p:cNvPr id="45" name="TextBox 44"/>
          <p:cNvSpPr txBox="1"/>
          <p:nvPr/>
        </p:nvSpPr>
        <p:spPr>
          <a:xfrm>
            <a:off x="5140478" y="2228220"/>
            <a:ext cx="1314681" cy="584775"/>
          </a:xfrm>
          <a:prstGeom prst="rect">
            <a:avLst/>
          </a:prstGeom>
          <a:noFill/>
          <a:ln>
            <a:noFill/>
          </a:ln>
        </p:spPr>
        <p:txBody>
          <a:bodyPr wrap="square" rtlCol="0">
            <a:spAutoFit/>
          </a:bodyPr>
          <a:lstStyle/>
          <a:p>
            <a:pPr algn="ctr"/>
            <a:r>
              <a:rPr lang="en-US" sz="1600" dirty="0" err="1"/>
              <a:t>Suara</a:t>
            </a:r>
            <a:r>
              <a:rPr lang="en-US" sz="1600" dirty="0"/>
              <a:t> </a:t>
            </a:r>
            <a:r>
              <a:rPr lang="en-US" sz="1600" dirty="0" err="1"/>
              <a:t>masuk</a:t>
            </a:r>
            <a:r>
              <a:rPr lang="en-US" sz="1600" dirty="0"/>
              <a:t> </a:t>
            </a:r>
            <a:r>
              <a:rPr lang="en-US" sz="1600" dirty="0" err="1"/>
              <a:t>ke</a:t>
            </a:r>
            <a:r>
              <a:rPr lang="en-US" sz="1600" dirty="0"/>
              <a:t> transducer</a:t>
            </a:r>
          </a:p>
        </p:txBody>
      </p:sp>
    </p:spTree>
    <p:extLst>
      <p:ext uri="{BB962C8B-B14F-4D97-AF65-F5344CB8AC3E}">
        <p14:creationId xmlns:p14="http://schemas.microsoft.com/office/powerpoint/2010/main" val="27084352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90500" y="4000500"/>
            <a:ext cx="7353300" cy="24003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52400" y="609600"/>
            <a:ext cx="7353300" cy="2400300"/>
          </a:xfrm>
          <a:prstGeom prst="round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6543" y="75762"/>
            <a:ext cx="4724400" cy="647700"/>
          </a:xfrm>
        </p:spPr>
        <p:txBody>
          <a:bodyPr>
            <a:normAutofit/>
          </a:bodyPr>
          <a:lstStyle/>
          <a:p>
            <a:r>
              <a:rPr lang="en-US" sz="2800" dirty="0"/>
              <a:t>Diagram </a:t>
            </a:r>
            <a:r>
              <a:rPr lang="en-US" sz="2800" dirty="0" err="1"/>
              <a:t>blok</a:t>
            </a:r>
            <a:r>
              <a:rPr lang="en-US" sz="2800" dirty="0"/>
              <a:t> Speech Chain: </a:t>
            </a:r>
            <a:endParaRPr lang="en-US" sz="4400" dirty="0"/>
          </a:p>
        </p:txBody>
      </p:sp>
      <p:sp>
        <p:nvSpPr>
          <p:cNvPr id="5" name="TextBox 4"/>
          <p:cNvSpPr txBox="1"/>
          <p:nvPr/>
        </p:nvSpPr>
        <p:spPr>
          <a:xfrm>
            <a:off x="457201" y="1447800"/>
            <a:ext cx="1371600" cy="584775"/>
          </a:xfrm>
          <a:prstGeom prst="rect">
            <a:avLst/>
          </a:prstGeom>
          <a:noFill/>
          <a:ln w="28575">
            <a:solidFill>
              <a:schemeClr val="tx1"/>
            </a:solidFill>
          </a:ln>
        </p:spPr>
        <p:txBody>
          <a:bodyPr wrap="square" rtlCol="0">
            <a:spAutoFit/>
          </a:bodyPr>
          <a:lstStyle/>
          <a:p>
            <a:pPr algn="ctr"/>
            <a:r>
              <a:rPr lang="en-US" sz="1600" dirty="0"/>
              <a:t>Message Formulation</a:t>
            </a:r>
          </a:p>
        </p:txBody>
      </p:sp>
      <p:sp>
        <p:nvSpPr>
          <p:cNvPr id="6" name="TextBox 5"/>
          <p:cNvSpPr txBox="1"/>
          <p:nvPr/>
        </p:nvSpPr>
        <p:spPr>
          <a:xfrm>
            <a:off x="2286001" y="1447800"/>
            <a:ext cx="1066799" cy="584775"/>
          </a:xfrm>
          <a:prstGeom prst="rect">
            <a:avLst/>
          </a:prstGeom>
          <a:noFill/>
          <a:ln w="28575">
            <a:solidFill>
              <a:schemeClr val="tx1"/>
            </a:solidFill>
          </a:ln>
        </p:spPr>
        <p:txBody>
          <a:bodyPr wrap="square" rtlCol="0">
            <a:spAutoFit/>
          </a:bodyPr>
          <a:lstStyle/>
          <a:p>
            <a:pPr algn="ctr"/>
            <a:r>
              <a:rPr lang="en-US" sz="1600" dirty="0"/>
              <a:t>Language Code</a:t>
            </a:r>
          </a:p>
        </p:txBody>
      </p:sp>
      <p:sp>
        <p:nvSpPr>
          <p:cNvPr id="7" name="TextBox 6"/>
          <p:cNvSpPr txBox="1"/>
          <p:nvPr/>
        </p:nvSpPr>
        <p:spPr>
          <a:xfrm>
            <a:off x="3810000" y="1447800"/>
            <a:ext cx="1676400" cy="584775"/>
          </a:xfrm>
          <a:prstGeom prst="rect">
            <a:avLst/>
          </a:prstGeom>
          <a:noFill/>
          <a:ln w="28575">
            <a:solidFill>
              <a:schemeClr val="tx1"/>
            </a:solidFill>
          </a:ln>
        </p:spPr>
        <p:txBody>
          <a:bodyPr wrap="square" rtlCol="0">
            <a:spAutoFit/>
          </a:bodyPr>
          <a:lstStyle/>
          <a:p>
            <a:pPr algn="ctr"/>
            <a:r>
              <a:rPr lang="en-US" sz="1600" dirty="0" err="1"/>
              <a:t>Neuro</a:t>
            </a:r>
            <a:r>
              <a:rPr lang="en-US" sz="1600" dirty="0"/>
              <a:t>-Muscular Controls</a:t>
            </a:r>
          </a:p>
        </p:txBody>
      </p:sp>
      <p:sp>
        <p:nvSpPr>
          <p:cNvPr id="8" name="TextBox 7"/>
          <p:cNvSpPr txBox="1"/>
          <p:nvPr/>
        </p:nvSpPr>
        <p:spPr>
          <a:xfrm>
            <a:off x="5943600" y="1447800"/>
            <a:ext cx="1447800" cy="584775"/>
          </a:xfrm>
          <a:prstGeom prst="rect">
            <a:avLst/>
          </a:prstGeom>
          <a:noFill/>
          <a:ln w="28575">
            <a:solidFill>
              <a:schemeClr val="tx1"/>
            </a:solidFill>
          </a:ln>
        </p:spPr>
        <p:txBody>
          <a:bodyPr wrap="square" rtlCol="0">
            <a:spAutoFit/>
          </a:bodyPr>
          <a:lstStyle/>
          <a:p>
            <a:pPr algn="ctr"/>
            <a:r>
              <a:rPr lang="en-US" sz="1600" dirty="0"/>
              <a:t>Vocal Tract System</a:t>
            </a:r>
          </a:p>
        </p:txBody>
      </p:sp>
      <p:sp>
        <p:nvSpPr>
          <p:cNvPr id="9" name="TextBox 8"/>
          <p:cNvSpPr txBox="1"/>
          <p:nvPr/>
        </p:nvSpPr>
        <p:spPr>
          <a:xfrm>
            <a:off x="7315200" y="2209800"/>
            <a:ext cx="1524000" cy="584775"/>
          </a:xfrm>
          <a:prstGeom prst="rect">
            <a:avLst/>
          </a:prstGeom>
          <a:noFill/>
          <a:ln w="28575">
            <a:noFill/>
          </a:ln>
        </p:spPr>
        <p:txBody>
          <a:bodyPr wrap="square" rtlCol="0">
            <a:spAutoFit/>
          </a:bodyPr>
          <a:lstStyle/>
          <a:p>
            <a:pPr algn="ctr"/>
            <a:r>
              <a:rPr lang="en-US" sz="1600" dirty="0"/>
              <a:t>Acoustic Waveform</a:t>
            </a:r>
          </a:p>
        </p:txBody>
      </p:sp>
      <p:sp>
        <p:nvSpPr>
          <p:cNvPr id="10" name="TextBox 9"/>
          <p:cNvSpPr txBox="1"/>
          <p:nvPr/>
        </p:nvSpPr>
        <p:spPr>
          <a:xfrm>
            <a:off x="7353300" y="4267200"/>
            <a:ext cx="1524000" cy="584775"/>
          </a:xfrm>
          <a:prstGeom prst="rect">
            <a:avLst/>
          </a:prstGeom>
          <a:noFill/>
          <a:ln w="28575">
            <a:noFill/>
          </a:ln>
        </p:spPr>
        <p:txBody>
          <a:bodyPr wrap="square" rtlCol="0">
            <a:spAutoFit/>
          </a:bodyPr>
          <a:lstStyle/>
          <a:p>
            <a:pPr algn="ctr"/>
            <a:r>
              <a:rPr lang="en-US" sz="1600" dirty="0"/>
              <a:t>Acoustic Waveform</a:t>
            </a:r>
          </a:p>
        </p:txBody>
      </p:sp>
      <p:sp>
        <p:nvSpPr>
          <p:cNvPr id="11" name="TextBox 10"/>
          <p:cNvSpPr txBox="1"/>
          <p:nvPr/>
        </p:nvSpPr>
        <p:spPr>
          <a:xfrm>
            <a:off x="7315200" y="3225225"/>
            <a:ext cx="1447800" cy="584775"/>
          </a:xfrm>
          <a:prstGeom prst="rect">
            <a:avLst/>
          </a:prstGeom>
          <a:noFill/>
          <a:ln w="28575">
            <a:solidFill>
              <a:schemeClr val="tx1"/>
            </a:solidFill>
          </a:ln>
        </p:spPr>
        <p:txBody>
          <a:bodyPr wrap="square" rtlCol="0">
            <a:spAutoFit/>
          </a:bodyPr>
          <a:lstStyle/>
          <a:p>
            <a:pPr algn="ctr"/>
            <a:r>
              <a:rPr lang="en-US" sz="1600" dirty="0"/>
              <a:t>Transmission Channel</a:t>
            </a:r>
          </a:p>
        </p:txBody>
      </p:sp>
      <p:sp>
        <p:nvSpPr>
          <p:cNvPr id="12" name="TextBox 11"/>
          <p:cNvSpPr txBox="1"/>
          <p:nvPr/>
        </p:nvSpPr>
        <p:spPr>
          <a:xfrm>
            <a:off x="6096000" y="4998303"/>
            <a:ext cx="1295400" cy="830997"/>
          </a:xfrm>
          <a:prstGeom prst="rect">
            <a:avLst/>
          </a:prstGeom>
          <a:noFill/>
          <a:ln w="28575">
            <a:solidFill>
              <a:schemeClr val="tx1"/>
            </a:solidFill>
          </a:ln>
        </p:spPr>
        <p:txBody>
          <a:bodyPr wrap="square" rtlCol="0">
            <a:spAutoFit/>
          </a:bodyPr>
          <a:lstStyle/>
          <a:p>
            <a:pPr algn="ctr"/>
            <a:r>
              <a:rPr lang="en-US" sz="1600" dirty="0"/>
              <a:t>Basilar Membrane Motion</a:t>
            </a:r>
          </a:p>
        </p:txBody>
      </p:sp>
      <p:sp>
        <p:nvSpPr>
          <p:cNvPr id="13" name="TextBox 12"/>
          <p:cNvSpPr txBox="1"/>
          <p:nvPr/>
        </p:nvSpPr>
        <p:spPr>
          <a:xfrm>
            <a:off x="4191000" y="5105400"/>
            <a:ext cx="1447800" cy="584775"/>
          </a:xfrm>
          <a:prstGeom prst="rect">
            <a:avLst/>
          </a:prstGeom>
          <a:noFill/>
          <a:ln w="28575">
            <a:solidFill>
              <a:schemeClr val="tx1"/>
            </a:solidFill>
          </a:ln>
        </p:spPr>
        <p:txBody>
          <a:bodyPr wrap="square" rtlCol="0">
            <a:spAutoFit/>
          </a:bodyPr>
          <a:lstStyle/>
          <a:p>
            <a:pPr algn="ctr"/>
            <a:r>
              <a:rPr lang="en-US" sz="1600" dirty="0"/>
              <a:t>Neural Transduction</a:t>
            </a:r>
          </a:p>
        </p:txBody>
      </p:sp>
      <p:sp>
        <p:nvSpPr>
          <p:cNvPr id="14" name="TextBox 13"/>
          <p:cNvSpPr txBox="1"/>
          <p:nvPr/>
        </p:nvSpPr>
        <p:spPr>
          <a:xfrm>
            <a:off x="2286000" y="5105400"/>
            <a:ext cx="1447800" cy="584775"/>
          </a:xfrm>
          <a:prstGeom prst="rect">
            <a:avLst/>
          </a:prstGeom>
          <a:noFill/>
          <a:ln w="28575">
            <a:solidFill>
              <a:schemeClr val="tx1"/>
            </a:solidFill>
          </a:ln>
        </p:spPr>
        <p:txBody>
          <a:bodyPr wrap="square" rtlCol="0">
            <a:spAutoFit/>
          </a:bodyPr>
          <a:lstStyle/>
          <a:p>
            <a:pPr algn="ctr"/>
            <a:r>
              <a:rPr lang="en-US" sz="1600" dirty="0"/>
              <a:t>Language Translation</a:t>
            </a:r>
          </a:p>
        </p:txBody>
      </p:sp>
      <p:sp>
        <p:nvSpPr>
          <p:cNvPr id="15" name="TextBox 14"/>
          <p:cNvSpPr txBox="1"/>
          <p:nvPr/>
        </p:nvSpPr>
        <p:spPr>
          <a:xfrm>
            <a:off x="304800" y="5105400"/>
            <a:ext cx="1524000" cy="584775"/>
          </a:xfrm>
          <a:prstGeom prst="rect">
            <a:avLst/>
          </a:prstGeom>
          <a:noFill/>
          <a:ln w="28575">
            <a:solidFill>
              <a:schemeClr val="tx1"/>
            </a:solidFill>
          </a:ln>
        </p:spPr>
        <p:txBody>
          <a:bodyPr wrap="square" rtlCol="0">
            <a:spAutoFit/>
          </a:bodyPr>
          <a:lstStyle/>
          <a:p>
            <a:pPr algn="ctr"/>
            <a:r>
              <a:rPr lang="en-US" sz="1600" dirty="0"/>
              <a:t>Message Understanding</a:t>
            </a:r>
          </a:p>
        </p:txBody>
      </p:sp>
      <p:cxnSp>
        <p:nvCxnSpPr>
          <p:cNvPr id="17" name="Straight Arrow Connector 16"/>
          <p:cNvCxnSpPr>
            <a:stCxn id="5" idx="3"/>
            <a:endCxn id="6" idx="1"/>
          </p:cNvCxnSpPr>
          <p:nvPr/>
        </p:nvCxnSpPr>
        <p:spPr>
          <a:xfrm>
            <a:off x="1828801" y="1740188"/>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2800" y="17526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17526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38800" y="5410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33800" y="5410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828800" y="5410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8" idx="3"/>
            <a:endCxn id="9" idx="0"/>
          </p:cNvCxnSpPr>
          <p:nvPr/>
        </p:nvCxnSpPr>
        <p:spPr>
          <a:xfrm>
            <a:off x="7391400" y="1740188"/>
            <a:ext cx="685800" cy="46961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10" idx="2"/>
            <a:endCxn id="12" idx="3"/>
          </p:cNvCxnSpPr>
          <p:nvPr/>
        </p:nvCxnSpPr>
        <p:spPr>
          <a:xfrm rot="5400000">
            <a:off x="7472437" y="4770938"/>
            <a:ext cx="561827" cy="7239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847806" y="3009106"/>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847806" y="4037806"/>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875756" y="1847850"/>
            <a:ext cx="1409700" cy="158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296444" y="5314156"/>
            <a:ext cx="1409700" cy="158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38200" y="990600"/>
            <a:ext cx="513282" cy="307777"/>
          </a:xfrm>
          <a:prstGeom prst="rect">
            <a:avLst/>
          </a:prstGeom>
          <a:noFill/>
        </p:spPr>
        <p:txBody>
          <a:bodyPr wrap="none" rtlCol="0">
            <a:spAutoFit/>
          </a:bodyPr>
          <a:lstStyle/>
          <a:p>
            <a:r>
              <a:rPr lang="en-US" sz="1400" dirty="0"/>
              <a:t>text</a:t>
            </a:r>
          </a:p>
        </p:txBody>
      </p:sp>
      <p:sp>
        <p:nvSpPr>
          <p:cNvPr id="37" name="TextBox 36"/>
          <p:cNvSpPr txBox="1"/>
          <p:nvPr/>
        </p:nvSpPr>
        <p:spPr>
          <a:xfrm>
            <a:off x="2324100" y="838200"/>
            <a:ext cx="785793" cy="523220"/>
          </a:xfrm>
          <a:prstGeom prst="rect">
            <a:avLst/>
          </a:prstGeom>
          <a:noFill/>
        </p:spPr>
        <p:txBody>
          <a:bodyPr wrap="none" rtlCol="0">
            <a:spAutoFit/>
          </a:bodyPr>
          <a:lstStyle/>
          <a:p>
            <a:r>
              <a:rPr lang="en-US" sz="1400" dirty="0" err="1"/>
              <a:t>Fonem</a:t>
            </a:r>
            <a:r>
              <a:rPr lang="en-US" sz="1400" dirty="0"/>
              <a:t>,</a:t>
            </a:r>
          </a:p>
          <a:p>
            <a:r>
              <a:rPr lang="en-US" sz="1400" dirty="0" err="1"/>
              <a:t>prosodi</a:t>
            </a:r>
            <a:endParaRPr lang="en-US" sz="1400" dirty="0"/>
          </a:p>
        </p:txBody>
      </p:sp>
      <p:sp>
        <p:nvSpPr>
          <p:cNvPr id="38" name="TextBox 37"/>
          <p:cNvSpPr txBox="1"/>
          <p:nvPr/>
        </p:nvSpPr>
        <p:spPr>
          <a:xfrm>
            <a:off x="3733800" y="952500"/>
            <a:ext cx="1981200" cy="307777"/>
          </a:xfrm>
          <a:prstGeom prst="rect">
            <a:avLst/>
          </a:prstGeom>
          <a:noFill/>
        </p:spPr>
        <p:txBody>
          <a:bodyPr wrap="square" rtlCol="0">
            <a:spAutoFit/>
          </a:bodyPr>
          <a:lstStyle/>
          <a:p>
            <a:r>
              <a:rPr lang="en-US" sz="1400" dirty="0" err="1"/>
              <a:t>Articulatory</a:t>
            </a:r>
            <a:r>
              <a:rPr lang="en-US" sz="1400" dirty="0"/>
              <a:t> motion</a:t>
            </a:r>
          </a:p>
        </p:txBody>
      </p:sp>
      <p:sp>
        <p:nvSpPr>
          <p:cNvPr id="39" name="TextBox 38"/>
          <p:cNvSpPr txBox="1"/>
          <p:nvPr/>
        </p:nvSpPr>
        <p:spPr>
          <a:xfrm>
            <a:off x="5981700" y="838200"/>
            <a:ext cx="1257300" cy="523220"/>
          </a:xfrm>
          <a:prstGeom prst="rect">
            <a:avLst/>
          </a:prstGeom>
          <a:noFill/>
        </p:spPr>
        <p:txBody>
          <a:bodyPr wrap="square" rtlCol="0">
            <a:spAutoFit/>
          </a:bodyPr>
          <a:lstStyle/>
          <a:p>
            <a:r>
              <a:rPr lang="en-US" sz="1400" dirty="0"/>
              <a:t>Excitation, formants</a:t>
            </a:r>
          </a:p>
        </p:txBody>
      </p:sp>
      <p:sp>
        <p:nvSpPr>
          <p:cNvPr id="40" name="TextBox 39"/>
          <p:cNvSpPr txBox="1"/>
          <p:nvPr/>
        </p:nvSpPr>
        <p:spPr>
          <a:xfrm>
            <a:off x="4495800" y="2286000"/>
            <a:ext cx="1981200" cy="307777"/>
          </a:xfrm>
          <a:prstGeom prst="rect">
            <a:avLst/>
          </a:prstGeom>
          <a:noFill/>
        </p:spPr>
        <p:txBody>
          <a:bodyPr wrap="square" rtlCol="0">
            <a:spAutoFit/>
          </a:bodyPr>
          <a:lstStyle/>
          <a:p>
            <a:r>
              <a:rPr lang="en-US" sz="1400" dirty="0"/>
              <a:t>Continuous Input</a:t>
            </a:r>
          </a:p>
        </p:txBody>
      </p:sp>
      <p:sp>
        <p:nvSpPr>
          <p:cNvPr id="41" name="TextBox 40"/>
          <p:cNvSpPr txBox="1"/>
          <p:nvPr/>
        </p:nvSpPr>
        <p:spPr>
          <a:xfrm>
            <a:off x="1295400" y="2247900"/>
            <a:ext cx="1981200" cy="307777"/>
          </a:xfrm>
          <a:prstGeom prst="rect">
            <a:avLst/>
          </a:prstGeom>
          <a:noFill/>
        </p:spPr>
        <p:txBody>
          <a:bodyPr wrap="square" rtlCol="0">
            <a:spAutoFit/>
          </a:bodyPr>
          <a:lstStyle/>
          <a:p>
            <a:r>
              <a:rPr lang="en-US" sz="1400" dirty="0"/>
              <a:t>discrete input</a:t>
            </a:r>
          </a:p>
        </p:txBody>
      </p:sp>
      <p:sp>
        <p:nvSpPr>
          <p:cNvPr id="42" name="TextBox 41"/>
          <p:cNvSpPr txBox="1"/>
          <p:nvPr/>
        </p:nvSpPr>
        <p:spPr>
          <a:xfrm>
            <a:off x="6134100" y="4419600"/>
            <a:ext cx="998991" cy="523220"/>
          </a:xfrm>
          <a:prstGeom prst="rect">
            <a:avLst/>
          </a:prstGeom>
          <a:noFill/>
        </p:spPr>
        <p:txBody>
          <a:bodyPr wrap="none" rtlCol="0">
            <a:spAutoFit/>
          </a:bodyPr>
          <a:lstStyle/>
          <a:p>
            <a:r>
              <a:rPr lang="en-US" sz="1400" dirty="0"/>
              <a:t>Spectrum </a:t>
            </a:r>
          </a:p>
          <a:p>
            <a:r>
              <a:rPr lang="en-US" sz="1400" dirty="0"/>
              <a:t>analysis</a:t>
            </a:r>
          </a:p>
        </p:txBody>
      </p:sp>
      <p:sp>
        <p:nvSpPr>
          <p:cNvPr id="43" name="TextBox 42"/>
          <p:cNvSpPr txBox="1"/>
          <p:nvPr/>
        </p:nvSpPr>
        <p:spPr>
          <a:xfrm>
            <a:off x="4343400" y="4457700"/>
            <a:ext cx="1011815" cy="523220"/>
          </a:xfrm>
          <a:prstGeom prst="rect">
            <a:avLst/>
          </a:prstGeom>
          <a:noFill/>
        </p:spPr>
        <p:txBody>
          <a:bodyPr wrap="none" rtlCol="0">
            <a:spAutoFit/>
          </a:bodyPr>
          <a:lstStyle/>
          <a:p>
            <a:r>
              <a:rPr lang="en-US" sz="1400" dirty="0"/>
              <a:t>Feature </a:t>
            </a:r>
          </a:p>
          <a:p>
            <a:r>
              <a:rPr lang="en-US" sz="1400" dirty="0"/>
              <a:t>extraction</a:t>
            </a:r>
          </a:p>
        </p:txBody>
      </p:sp>
      <p:sp>
        <p:nvSpPr>
          <p:cNvPr id="44" name="TextBox 43"/>
          <p:cNvSpPr txBox="1"/>
          <p:nvPr/>
        </p:nvSpPr>
        <p:spPr>
          <a:xfrm>
            <a:off x="2362200" y="4419600"/>
            <a:ext cx="1366080" cy="523220"/>
          </a:xfrm>
          <a:prstGeom prst="rect">
            <a:avLst/>
          </a:prstGeom>
          <a:noFill/>
        </p:spPr>
        <p:txBody>
          <a:bodyPr wrap="none" rtlCol="0">
            <a:spAutoFit/>
          </a:bodyPr>
          <a:lstStyle/>
          <a:p>
            <a:r>
              <a:rPr lang="en-US" sz="1400" dirty="0" err="1"/>
              <a:t>Fonem</a:t>
            </a:r>
            <a:r>
              <a:rPr lang="en-US" sz="1400" dirty="0"/>
              <a:t>, words </a:t>
            </a:r>
          </a:p>
          <a:p>
            <a:r>
              <a:rPr lang="en-US" sz="1400" dirty="0"/>
              <a:t>sentences</a:t>
            </a:r>
          </a:p>
        </p:txBody>
      </p:sp>
      <p:sp>
        <p:nvSpPr>
          <p:cNvPr id="45" name="TextBox 44"/>
          <p:cNvSpPr txBox="1"/>
          <p:nvPr/>
        </p:nvSpPr>
        <p:spPr>
          <a:xfrm>
            <a:off x="381000" y="4533900"/>
            <a:ext cx="906017" cy="307777"/>
          </a:xfrm>
          <a:prstGeom prst="rect">
            <a:avLst/>
          </a:prstGeom>
          <a:noFill/>
        </p:spPr>
        <p:txBody>
          <a:bodyPr wrap="none" rtlCol="0">
            <a:spAutoFit/>
          </a:bodyPr>
          <a:lstStyle/>
          <a:p>
            <a:r>
              <a:rPr lang="en-US" sz="1400" dirty="0"/>
              <a:t>semantic</a:t>
            </a:r>
          </a:p>
        </p:txBody>
      </p:sp>
      <p:sp>
        <p:nvSpPr>
          <p:cNvPr id="46" name="TextBox 45"/>
          <p:cNvSpPr txBox="1"/>
          <p:nvPr/>
        </p:nvSpPr>
        <p:spPr>
          <a:xfrm>
            <a:off x="1219200" y="5867400"/>
            <a:ext cx="1981200" cy="307777"/>
          </a:xfrm>
          <a:prstGeom prst="rect">
            <a:avLst/>
          </a:prstGeom>
          <a:noFill/>
        </p:spPr>
        <p:txBody>
          <a:bodyPr wrap="square" rtlCol="0">
            <a:spAutoFit/>
          </a:bodyPr>
          <a:lstStyle/>
          <a:p>
            <a:r>
              <a:rPr lang="en-US" sz="1400" dirty="0"/>
              <a:t>discrete output</a:t>
            </a:r>
          </a:p>
        </p:txBody>
      </p:sp>
      <p:sp>
        <p:nvSpPr>
          <p:cNvPr id="47" name="TextBox 46"/>
          <p:cNvSpPr txBox="1"/>
          <p:nvPr/>
        </p:nvSpPr>
        <p:spPr>
          <a:xfrm>
            <a:off x="4800600" y="6096000"/>
            <a:ext cx="1981200" cy="307777"/>
          </a:xfrm>
          <a:prstGeom prst="rect">
            <a:avLst/>
          </a:prstGeom>
          <a:noFill/>
        </p:spPr>
        <p:txBody>
          <a:bodyPr wrap="square" rtlCol="0">
            <a:spAutoFit/>
          </a:bodyPr>
          <a:lstStyle/>
          <a:p>
            <a:r>
              <a:rPr lang="en-US" sz="1400" dirty="0"/>
              <a:t>Continuous Output</a:t>
            </a:r>
          </a:p>
        </p:txBody>
      </p:sp>
      <p:sp>
        <p:nvSpPr>
          <p:cNvPr id="48" name="TextBox 47"/>
          <p:cNvSpPr txBox="1"/>
          <p:nvPr/>
        </p:nvSpPr>
        <p:spPr>
          <a:xfrm>
            <a:off x="2628900" y="2590800"/>
            <a:ext cx="1981200" cy="338554"/>
          </a:xfrm>
          <a:prstGeom prst="rect">
            <a:avLst/>
          </a:prstGeom>
          <a:noFill/>
        </p:spPr>
        <p:txBody>
          <a:bodyPr wrap="square" rtlCol="0">
            <a:spAutoFit/>
          </a:bodyPr>
          <a:lstStyle/>
          <a:p>
            <a:r>
              <a:rPr lang="en-US" sz="1600" b="1" dirty="0"/>
              <a:t>Speech Production</a:t>
            </a:r>
          </a:p>
        </p:txBody>
      </p:sp>
      <p:sp>
        <p:nvSpPr>
          <p:cNvPr id="49" name="TextBox 48"/>
          <p:cNvSpPr txBox="1"/>
          <p:nvPr/>
        </p:nvSpPr>
        <p:spPr>
          <a:xfrm>
            <a:off x="2971800" y="4000500"/>
            <a:ext cx="1981200" cy="338554"/>
          </a:xfrm>
          <a:prstGeom prst="rect">
            <a:avLst/>
          </a:prstGeom>
          <a:noFill/>
        </p:spPr>
        <p:txBody>
          <a:bodyPr wrap="square" rtlCol="0">
            <a:spAutoFit/>
          </a:bodyPr>
          <a:lstStyle/>
          <a:p>
            <a:r>
              <a:rPr lang="en-US" sz="1600" b="1" dirty="0"/>
              <a:t>Speech Perception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070710"/>
            <a:ext cx="71247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iz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QuizShow</Template>
  <TotalTime>0</TotalTime>
  <Words>1941</Words>
  <Application>Microsoft Office PowerPoint</Application>
  <PresentationFormat>On-screen Show (4:3)</PresentationFormat>
  <Paragraphs>280</Paragraphs>
  <Slides>41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Trebuchet MS</vt:lpstr>
      <vt:lpstr>QuizShow</vt:lpstr>
      <vt:lpstr>Office Theme</vt:lpstr>
      <vt:lpstr>Bab 1:  Pemahaman Sistem Pengolah Wicara  (Speech Processing)</vt:lpstr>
      <vt:lpstr>Tujuan Instruksional Khusus</vt:lpstr>
      <vt:lpstr>1. Pengantar</vt:lpstr>
      <vt:lpstr>Caranya bagaimana?</vt:lpstr>
      <vt:lpstr>Gambaran sinyal speech dalam domain waktu</vt:lpstr>
      <vt:lpstr>2. Pengenalan Speech Chain</vt:lpstr>
      <vt:lpstr>Speech Signal Production</vt:lpstr>
      <vt:lpstr>PowerPoint Presentation</vt:lpstr>
      <vt:lpstr>Diagram blok Speech Chain: </vt:lpstr>
      <vt:lpstr>Message Formulation &amp; Language Code</vt:lpstr>
      <vt:lpstr>Language Code:</vt:lpstr>
      <vt:lpstr>Neuro-Moscular Controls</vt:lpstr>
      <vt:lpstr>Vocal Tract System</vt:lpstr>
      <vt:lpstr>Speech Perception</vt:lpstr>
      <vt:lpstr>Basilar Membrane Motion</vt:lpstr>
      <vt:lpstr>Neural Transduction</vt:lpstr>
      <vt:lpstr>Language Translation </vt:lpstr>
      <vt:lpstr>Message Understanding</vt:lpstr>
      <vt:lpstr>The Speech Circle</vt:lpstr>
      <vt:lpstr>PowerPoint Presentation</vt:lpstr>
      <vt:lpstr>- Speech Coding  - Speech Recognition - Speech Synthesis</vt:lpstr>
      <vt:lpstr>Speech Coding</vt:lpstr>
      <vt:lpstr>Speech Synthesis</vt:lpstr>
      <vt:lpstr>PowerPoint Presentation</vt:lpstr>
      <vt:lpstr>PowerPoint Presentation</vt:lpstr>
      <vt:lpstr>Speech Coding</vt:lpstr>
      <vt:lpstr>Speech Recognition and Other Pattern Matching Problems </vt:lpstr>
      <vt:lpstr>Pattern Matching Problems</vt:lpstr>
      <vt:lpstr>Speech Recognition and Understanding</vt:lpstr>
      <vt:lpstr>PowerPoint Presentation</vt:lpstr>
      <vt:lpstr>Other Speech Applications</vt:lpstr>
      <vt:lpstr>DSP/Speech Enabled Devices Hearing aids</vt:lpstr>
      <vt:lpstr>DSP/Speech Enabled Devices Amazon Echo (2nd Generation)</vt:lpstr>
      <vt:lpstr>Digital Audio Player</vt:lpstr>
      <vt:lpstr>4. Digital Speech Processing</vt:lpstr>
      <vt:lpstr>Digital Speech Processing….</vt:lpstr>
      <vt:lpstr>Hierarchy of Digital Speech Processing</vt:lpstr>
      <vt:lpstr>Information Rate of Speech</vt:lpstr>
      <vt:lpstr>The Speech Stack</vt:lpstr>
      <vt:lpstr>Tugas: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2010-08-27T05:49:36Z</dcterms:created>
  <dcterms:modified xsi:type="dcterms:W3CDTF">2024-08-20T10:34:28Z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